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81" r:id="rId5"/>
    <p:sldId id="293" r:id="rId6"/>
    <p:sldId id="296" r:id="rId7"/>
    <p:sldId id="282" r:id="rId8"/>
    <p:sldId id="297" r:id="rId9"/>
    <p:sldId id="298" r:id="rId10"/>
    <p:sldId id="299" r:id="rId11"/>
    <p:sldId id="300" r:id="rId12"/>
    <p:sldId id="301" r:id="rId13"/>
    <p:sldId id="292" r:id="rId14"/>
  </p:sldIdLst>
  <p:sldSz cx="12098338" cy="6911975"/>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p15:clr>
            <a:srgbClr val="A4A3A4"/>
          </p15:clr>
        </p15:guide>
        <p15:guide id="2" pos="320">
          <p15:clr>
            <a:srgbClr val="A4A3A4"/>
          </p15:clr>
        </p15:guide>
        <p15:guide id="3" pos="317">
          <p15:clr>
            <a:srgbClr val="A4A3A4"/>
          </p15:clr>
        </p15:guide>
        <p15:guide id="4" pos="381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ana Federley" initials="JF" lastIdx="5" clrIdx="0">
    <p:extLst>
      <p:ext uri="{19B8F6BF-5375-455C-9EA6-DF929625EA0E}">
        <p15:presenceInfo xmlns:p15="http://schemas.microsoft.com/office/powerpoint/2012/main" userId="S-1-5-21-2052111302-1417001333-725345543-3225" providerId="AD"/>
      </p:ext>
    </p:extLst>
  </p:cmAuthor>
  <p:cmAuthor id="2" name="Sirpa Mustonen" initials="SM" lastIdx="1" clrIdx="1">
    <p:extLst>
      <p:ext uri="{19B8F6BF-5375-455C-9EA6-DF929625EA0E}">
        <p15:presenceInfo xmlns:p15="http://schemas.microsoft.com/office/powerpoint/2012/main" userId="S::sirpa.mustonen@motiva.fi::0674018f-1373-4902-a61d-47ac99a95f1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61E"/>
    <a:srgbClr val="0F7D83"/>
    <a:srgbClr val="8ECCCB"/>
    <a:srgbClr val="FDE1D6"/>
    <a:srgbClr val="FFFFFF"/>
    <a:srgbClr val="F8B182"/>
    <a:srgbClr val="FC725A"/>
    <a:srgbClr val="FC2F60"/>
    <a:srgbClr val="9F01FF"/>
    <a:srgbClr val="0EC5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82" autoAdjust="0"/>
  </p:normalViewPr>
  <p:slideViewPr>
    <p:cSldViewPr showGuides="1">
      <p:cViewPr varScale="1">
        <p:scale>
          <a:sx n="118" d="100"/>
          <a:sy n="118" d="100"/>
        </p:scale>
        <p:origin x="643" y="82"/>
      </p:cViewPr>
      <p:guideLst>
        <p:guide orient="horz" pos="2177"/>
        <p:guide pos="320"/>
        <p:guide pos="317"/>
        <p:guide pos="381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6FB0A2-2020-0041-BDF2-E7CD6CFA5F10}" type="datetimeFigureOut">
              <a:t>13/01/2022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545837-5099-7A41-80E5-78E9B910A52F}" type="slidenum">
              <a:t>‹#›</a:t>
            </a:fld>
            <a:endParaRPr lang="en-US"/>
          </a:p>
        </p:txBody>
      </p:sp>
    </p:spTree>
    <p:extLst>
      <p:ext uri="{BB962C8B-B14F-4D97-AF65-F5344CB8AC3E}">
        <p14:creationId xmlns:p14="http://schemas.microsoft.com/office/powerpoint/2010/main" val="4047500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9F4054-DE9B-4A8C-8F44-032462D0368C}" type="datetimeFigureOut">
              <a:rPr lang="fi-FI" smtClean="0"/>
              <a:t>13.1.2022</a:t>
            </a:fld>
            <a:endParaRPr lang="fi-FI"/>
          </a:p>
        </p:txBody>
      </p:sp>
      <p:sp>
        <p:nvSpPr>
          <p:cNvPr id="4" name="Slide Image Placeholder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0B3B4-F971-4AD3-B530-DE860EFC07D2}" type="slidenum">
              <a:rPr lang="fi-FI" smtClean="0"/>
              <a:t>‹#›</a:t>
            </a:fld>
            <a:endParaRPr lang="fi-FI"/>
          </a:p>
        </p:txBody>
      </p:sp>
    </p:spTree>
    <p:extLst>
      <p:ext uri="{BB962C8B-B14F-4D97-AF65-F5344CB8AC3E}">
        <p14:creationId xmlns:p14="http://schemas.microsoft.com/office/powerpoint/2010/main" val="424824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rgbClr val="0F7D83"/>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4"/>
          </p:nvPr>
        </p:nvSpPr>
        <p:spPr>
          <a:xfrm>
            <a:off x="860485" y="6480323"/>
            <a:ext cx="1299954" cy="144016"/>
          </a:xfrm>
          <a:prstGeom prst="rect">
            <a:avLst/>
          </a:prstGeom>
        </p:spPr>
        <p:txBody>
          <a:bodyPr/>
          <a:lstStyle>
            <a:lvl1pPr>
              <a:defRPr>
                <a:noFill/>
              </a:defRPr>
            </a:lvl1pPr>
          </a:lstStyle>
          <a:p>
            <a:fld id="{DB22B5A7-5E1A-4353-AC11-220CEB8AD9C6}" type="datetime3">
              <a:rPr lang="en-US" smtClean="0"/>
              <a:t>13 January 2022</a:t>
            </a:fld>
            <a:endParaRPr lang="fi-FI" dirty="0"/>
          </a:p>
        </p:txBody>
      </p:sp>
      <p:sp>
        <p:nvSpPr>
          <p:cNvPr id="3" name="Footer Placeholder 2"/>
          <p:cNvSpPr>
            <a:spLocks noGrp="1"/>
          </p:cNvSpPr>
          <p:nvPr>
            <p:ph type="ftr" sz="quarter" idx="15"/>
          </p:nvPr>
        </p:nvSpPr>
        <p:spPr>
          <a:xfrm>
            <a:off x="2160439" y="6480323"/>
            <a:ext cx="6480324" cy="144016"/>
          </a:xfrm>
          <a:prstGeom prst="rect">
            <a:avLst/>
          </a:prstGeom>
        </p:spPr>
        <p:txBody>
          <a:bodyPr/>
          <a:lstStyle>
            <a:lvl1pPr>
              <a:defRPr>
                <a:noFill/>
              </a:defRPr>
            </a:lvl1pPr>
          </a:lstStyle>
          <a:p>
            <a:r>
              <a:rPr lang="fi-FI"/>
              <a:t>Presentation name</a:t>
            </a:r>
            <a:endParaRPr lang="fi-FI" dirty="0"/>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
        <p:nvSpPr>
          <p:cNvPr id="8" name="Title 1"/>
          <p:cNvSpPr>
            <a:spLocks noGrp="1"/>
          </p:cNvSpPr>
          <p:nvPr>
            <p:ph type="ctrTitle"/>
          </p:nvPr>
        </p:nvSpPr>
        <p:spPr>
          <a:xfrm>
            <a:off x="1727200" y="1727795"/>
            <a:ext cx="8642350" cy="2232249"/>
          </a:xfrm>
        </p:spPr>
        <p:txBody>
          <a:bodyPr anchor="b" anchorCtr="0"/>
          <a:lstStyle>
            <a:lvl1pPr algn="ctr">
              <a:lnSpc>
                <a:spcPct val="85000"/>
              </a:lnSpc>
              <a:defRPr sz="3000" b="1" spc="0">
                <a:solidFill>
                  <a:schemeClr val="bg1"/>
                </a:solidFill>
                <a:latin typeface="Century Gothic"/>
                <a:cs typeface="Century Gothic"/>
              </a:defRPr>
            </a:lvl1pPr>
          </a:lstStyle>
          <a:p>
            <a:r>
              <a:rPr lang="en-US"/>
              <a:t>Click to edit Master title style</a:t>
            </a:r>
            <a:endParaRPr lang="fi-FI" dirty="0"/>
          </a:p>
        </p:txBody>
      </p:sp>
      <p:sp>
        <p:nvSpPr>
          <p:cNvPr id="9" name="Text Placeholder 14"/>
          <p:cNvSpPr>
            <a:spLocks noGrp="1"/>
          </p:cNvSpPr>
          <p:nvPr>
            <p:ph type="body" sz="quarter" idx="13"/>
          </p:nvPr>
        </p:nvSpPr>
        <p:spPr>
          <a:xfrm>
            <a:off x="1727200" y="4104059"/>
            <a:ext cx="8642350" cy="1584772"/>
          </a:xfrm>
        </p:spPr>
        <p:txBody>
          <a:bodyPr/>
          <a:lstStyle>
            <a:lvl1pPr marL="0" indent="0" algn="ctr">
              <a:buFontTx/>
              <a:buNone/>
              <a:defRPr sz="1800">
                <a:solidFill>
                  <a:schemeClr val="bg1"/>
                </a:solidFill>
              </a:defRPr>
            </a:lvl1pPr>
          </a:lstStyle>
          <a:p>
            <a:pPr lvl="0"/>
            <a:r>
              <a:rPr lang="en-US"/>
              <a:t>Edit Master text styles</a:t>
            </a:r>
          </a:p>
        </p:txBody>
      </p:sp>
    </p:spTree>
    <p:extLst>
      <p:ext uri="{BB962C8B-B14F-4D97-AF65-F5344CB8AC3E}">
        <p14:creationId xmlns:p14="http://schemas.microsoft.com/office/powerpoint/2010/main" val="162398571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7" name="Title 6"/>
          <p:cNvSpPr>
            <a:spLocks noGrp="1"/>
          </p:cNvSpPr>
          <p:nvPr>
            <p:ph type="title"/>
          </p:nvPr>
        </p:nvSpPr>
        <p:spPr/>
        <p:txBody>
          <a:bodyPr/>
          <a:lstStyle/>
          <a:p>
            <a:r>
              <a:rPr lang="en-US"/>
              <a:t>Click to edit Master title style</a:t>
            </a:r>
            <a:endParaRPr lang="fi-FI"/>
          </a:p>
        </p:txBody>
      </p:sp>
      <p:sp>
        <p:nvSpPr>
          <p:cNvPr id="9" name="Slide Number Placeholder 8"/>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90627957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8" name="Text Placeholder 7"/>
          <p:cNvSpPr>
            <a:spLocks noGrp="1"/>
          </p:cNvSpPr>
          <p:nvPr>
            <p:ph type="body" sz="quarter" idx="13"/>
          </p:nvPr>
        </p:nvSpPr>
        <p:spPr>
          <a:xfrm>
            <a:off x="432545" y="863600"/>
            <a:ext cx="11233248" cy="576263"/>
          </a:xfrm>
        </p:spPr>
        <p:txBody>
          <a:bodyPr/>
          <a:lstStyle>
            <a:lvl1pPr marL="0" indent="0">
              <a:buFontTx/>
              <a:buNone/>
              <a:defRPr sz="1800"/>
            </a:lvl1pPr>
          </a:lstStyle>
          <a:p>
            <a:pPr lvl="0"/>
            <a:r>
              <a:rPr lang="en-US"/>
              <a:t>Edit Master text styles</a:t>
            </a:r>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
        <p:nvSpPr>
          <p:cNvPr id="11" name="Title 10"/>
          <p:cNvSpPr>
            <a:spLocks noGrp="1"/>
          </p:cNvSpPr>
          <p:nvPr>
            <p:ph type="title"/>
          </p:nvPr>
        </p:nvSpPr>
        <p:spPr>
          <a:xfrm>
            <a:off x="432546" y="360363"/>
            <a:ext cx="11233248" cy="503237"/>
          </a:xfrm>
        </p:spPr>
        <p:txBody>
          <a:bodyPr/>
          <a:lstStyle/>
          <a:p>
            <a:r>
              <a:rPr lang="en-US"/>
              <a:t>Click to edit Master title style</a:t>
            </a:r>
            <a:endParaRPr lang="fi-FI" dirty="0"/>
          </a:p>
        </p:txBody>
      </p:sp>
    </p:spTree>
    <p:extLst>
      <p:ext uri="{BB962C8B-B14F-4D97-AF65-F5344CB8AC3E}">
        <p14:creationId xmlns:p14="http://schemas.microsoft.com/office/powerpoint/2010/main" val="176879635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3254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 name="Content Placeholder 3"/>
          <p:cNvSpPr>
            <a:spLocks noGrp="1"/>
          </p:cNvSpPr>
          <p:nvPr>
            <p:ph sz="half" idx="2"/>
          </p:nvPr>
        </p:nvSpPr>
        <p:spPr>
          <a:xfrm>
            <a:off x="619318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0" name="Slide Number Placeholder 9"/>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82769368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32545" y="1727200"/>
            <a:ext cx="6479429"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7345313" y="1727200"/>
            <a:ext cx="4320480" cy="432117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02324570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176961" y="1727200"/>
            <a:ext cx="7488832" cy="43211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432545" y="1727200"/>
            <a:ext cx="3600416" cy="360099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69193596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sheet">
    <p:spTree>
      <p:nvGrpSpPr>
        <p:cNvPr id="1" name=""/>
        <p:cNvGrpSpPr/>
        <p:nvPr/>
      </p:nvGrpSpPr>
      <p:grpSpPr>
        <a:xfrm>
          <a:off x="0" y="0"/>
          <a:ext cx="0" cy="0"/>
          <a:chOff x="0" y="0"/>
          <a:chExt cx="0" cy="0"/>
        </a:xfrm>
      </p:grpSpPr>
      <p:sp>
        <p:nvSpPr>
          <p:cNvPr id="7" name="Content Placeholder 2"/>
          <p:cNvSpPr>
            <a:spLocks noGrp="1"/>
          </p:cNvSpPr>
          <p:nvPr>
            <p:ph idx="1"/>
          </p:nvPr>
        </p:nvSpPr>
        <p:spPr>
          <a:xfrm>
            <a:off x="432545" y="1151731"/>
            <a:ext cx="11233248" cy="4896644"/>
          </a:xfrm>
        </p:spPr>
        <p:txBody>
          <a:bodyPr/>
          <a:lstStyle>
            <a:lvl1pPr marL="266700" indent="-266700">
              <a:spcAft>
                <a:spcPts val="200"/>
              </a:spcAft>
              <a:defRPr sz="1400"/>
            </a:lvl1pPr>
            <a:lvl2pPr marL="539750" indent="-273050">
              <a:spcAft>
                <a:spcPts val="200"/>
              </a:spcAft>
              <a:defRPr sz="1200"/>
            </a:lvl2pPr>
            <a:lvl3pPr marL="806450" indent="-266700">
              <a:spcAft>
                <a:spcPts val="200"/>
              </a:spcAft>
              <a:defRPr sz="1100"/>
            </a:lvl3pPr>
            <a:lvl4pPr marL="1071563" indent="-265113">
              <a:spcAft>
                <a:spcPts val="200"/>
              </a:spcAft>
              <a:defRPr sz="1050"/>
            </a:lvl4pPr>
            <a:lvl5pPr marL="1346200" indent="-274638">
              <a:spcAft>
                <a:spcPts val="200"/>
              </a:spcAft>
              <a:defRPr sz="10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Title 1"/>
          <p:cNvSpPr>
            <a:spLocks noGrp="1"/>
          </p:cNvSpPr>
          <p:nvPr>
            <p:ph type="title"/>
          </p:nvPr>
        </p:nvSpPr>
        <p:spPr>
          <a:xfrm>
            <a:off x="435389" y="360363"/>
            <a:ext cx="11230404" cy="360016"/>
          </a:xfrm>
        </p:spPr>
        <p:txBody>
          <a:bodyPr anchor="t" anchorCtr="0"/>
          <a:lstStyle>
            <a:lvl1pPr>
              <a:lnSpc>
                <a:spcPct val="100000"/>
              </a:lnSpc>
              <a:defRPr sz="1800"/>
            </a:lvl1pPr>
          </a:lstStyle>
          <a:p>
            <a:r>
              <a:rPr lang="en-US"/>
              <a:t>Click to edit Master title style</a:t>
            </a:r>
            <a:endParaRPr lang="fi-FI" dirty="0"/>
          </a:p>
        </p:txBody>
      </p:sp>
      <p:sp>
        <p:nvSpPr>
          <p:cNvPr id="10" name="Text Placeholder 2"/>
          <p:cNvSpPr>
            <a:spLocks noGrp="1"/>
          </p:cNvSpPr>
          <p:nvPr>
            <p:ph type="body" sz="quarter" idx="13"/>
          </p:nvPr>
        </p:nvSpPr>
        <p:spPr>
          <a:xfrm>
            <a:off x="434975" y="719683"/>
            <a:ext cx="11230818" cy="288032"/>
          </a:xfrm>
        </p:spPr>
        <p:txBody>
          <a:bodyPr/>
          <a:lstStyle>
            <a:lvl1pPr marL="0" indent="0">
              <a:buFontTx/>
              <a:buNone/>
              <a:defRPr sz="1400"/>
            </a:lvl1pPr>
          </a:lstStyle>
          <a:p>
            <a:pPr lvl="0"/>
            <a:r>
              <a:rPr lang="en-US"/>
              <a:t>Edit Master text styles</a:t>
            </a:r>
          </a:p>
        </p:txBody>
      </p:sp>
      <p:sp>
        <p:nvSpPr>
          <p:cNvPr id="11" name="Text Placeholder 9"/>
          <p:cNvSpPr>
            <a:spLocks noGrp="1"/>
          </p:cNvSpPr>
          <p:nvPr>
            <p:ph type="body" sz="quarter" idx="14"/>
          </p:nvPr>
        </p:nvSpPr>
        <p:spPr>
          <a:xfrm>
            <a:off x="431799" y="6048375"/>
            <a:ext cx="11233994" cy="359939"/>
          </a:xfrm>
        </p:spPr>
        <p:txBody>
          <a:bodyPr/>
          <a:lstStyle>
            <a:lvl1pPr marL="0" indent="0" algn="l">
              <a:spcAft>
                <a:spcPts val="0"/>
              </a:spcAft>
              <a:buFontTx/>
              <a:buNone/>
              <a:defRPr sz="800"/>
            </a:lvl1pPr>
          </a:lstStyle>
          <a:p>
            <a:pPr lvl="0"/>
            <a:r>
              <a:rPr lang="en-US"/>
              <a:t>Edit Master text styles</a:t>
            </a:r>
          </a:p>
        </p:txBody>
      </p:sp>
      <p:sp>
        <p:nvSpPr>
          <p:cNvPr id="12" name="Slide Number Placeholder 11"/>
          <p:cNvSpPr>
            <a:spLocks noGrp="1"/>
          </p:cNvSpPr>
          <p:nvPr>
            <p:ph type="sldNum" sz="quarter" idx="17"/>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08943821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rgbClr val="0F7D83"/>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727200" y="4824139"/>
            <a:ext cx="8642350" cy="1080223"/>
          </a:xfrm>
        </p:spPr>
        <p:txBody>
          <a:bodyPr anchor="b"/>
          <a:lstStyle>
            <a:lvl1pPr marL="0" indent="0" algn="ctr">
              <a:buFontTx/>
              <a:buNone/>
              <a:defRPr sz="2000">
                <a:solidFill>
                  <a:schemeClr val="bg1"/>
                </a:solidFill>
              </a:defRPr>
            </a:lvl1pPr>
            <a:lvl2pPr marL="357187" indent="0" algn="ctr">
              <a:buFontTx/>
              <a:buNone/>
              <a:defRPr sz="1800"/>
            </a:lvl2pPr>
            <a:lvl3pPr marL="714375" indent="0" algn="ctr">
              <a:buFontTx/>
              <a:buNone/>
              <a:defRPr sz="1600"/>
            </a:lvl3pPr>
            <a:lvl4pPr marL="1071562" indent="0" algn="ctr">
              <a:buFontTx/>
              <a:buNone/>
              <a:defRPr sz="1400"/>
            </a:lvl4pPr>
            <a:lvl5pPr marL="1438275" indent="0" algn="ctr">
              <a:buFontTx/>
              <a:buNone/>
              <a:defRPr sz="1400"/>
            </a:lvl5pPr>
          </a:lstStyle>
          <a:p>
            <a:pPr lvl="0"/>
            <a:r>
              <a:rPr lang="en-US"/>
              <a:t>Edit Master text styles</a:t>
            </a:r>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88795645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546" y="360363"/>
            <a:ext cx="10513167" cy="1066520"/>
          </a:xfrm>
          <a:prstGeom prst="rect">
            <a:avLst/>
          </a:prstGeom>
        </p:spPr>
        <p:txBody>
          <a:bodyPr vert="horz" lIns="36000" tIns="36000" rIns="36000" bIns="36000" rtlCol="0" anchor="t" anchorCtr="0">
            <a:noAutofit/>
          </a:bodyPr>
          <a:lstStyle/>
          <a:p>
            <a:r>
              <a:rPr lang="en-US"/>
              <a:t>Click to edit Master title style</a:t>
            </a:r>
            <a:endParaRPr lang="fi-FI" dirty="0"/>
          </a:p>
        </p:txBody>
      </p:sp>
      <p:sp>
        <p:nvSpPr>
          <p:cNvPr id="3" name="Text Placeholder 2"/>
          <p:cNvSpPr>
            <a:spLocks noGrp="1"/>
          </p:cNvSpPr>
          <p:nvPr>
            <p:ph type="body" idx="1"/>
          </p:nvPr>
        </p:nvSpPr>
        <p:spPr>
          <a:xfrm>
            <a:off x="432545" y="1727200"/>
            <a:ext cx="11233248" cy="4321175"/>
          </a:xfrm>
          <a:prstGeom prst="rect">
            <a:avLst/>
          </a:prstGeom>
        </p:spPr>
        <p:txBody>
          <a:bodyPr vert="horz" lIns="36000" tIns="36000" rIns="36000" bIns="3600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9" name="Slide Number Placeholder 5"/>
          <p:cNvSpPr>
            <a:spLocks noGrp="1"/>
          </p:cNvSpPr>
          <p:nvPr>
            <p:ph type="sldNum" sz="quarter" idx="4"/>
          </p:nvPr>
        </p:nvSpPr>
        <p:spPr>
          <a:xfrm>
            <a:off x="431800" y="6481043"/>
            <a:ext cx="428212" cy="143296"/>
          </a:xfrm>
          <a:prstGeom prst="rect">
            <a:avLst/>
          </a:prstGeom>
        </p:spPr>
        <p:txBody>
          <a:bodyPr vert="horz" lIns="36000" tIns="36000" rIns="36000" bIns="36000" rtlCol="0" anchor="ctr" anchorCtr="0">
            <a:noAutofit/>
          </a:bodyPr>
          <a:lstStyle>
            <a:lvl1pPr algn="l">
              <a:defRPr sz="700" spc="-40" baseline="0">
                <a:solidFill>
                  <a:srgbClr val="46261E"/>
                </a:solid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729942253"/>
      </p:ext>
    </p:extLst>
  </p:cSld>
  <p:clrMap bg1="lt1" tx1="dk1" bg2="lt2" tx2="dk2" accent1="accent1" accent2="accent2" accent3="accent3" accent4="accent4" accent5="accent5" accent6="accent6" hlink="hlink" folHlink="folHlink"/>
  <p:sldLayoutIdLst>
    <p:sldLayoutId id="2147483865" r:id="rId1"/>
    <p:sldLayoutId id="2147483650" r:id="rId2"/>
    <p:sldLayoutId id="2147483659" r:id="rId3"/>
    <p:sldLayoutId id="2147483652" r:id="rId4"/>
    <p:sldLayoutId id="2147483662" r:id="rId5"/>
    <p:sldLayoutId id="2147483866" r:id="rId6"/>
    <p:sldLayoutId id="2147483791" r:id="rId7"/>
    <p:sldLayoutId id="2147483664" r:id="rId8"/>
  </p:sldLayoutIdLst>
  <p:transition spd="med">
    <p:fade/>
  </p:transition>
  <p:hf sldNum="0" hdr="0" ftr="0" dt="0"/>
  <p:txStyles>
    <p:titleStyle>
      <a:lvl1pPr algn="l" defTabSz="914400" rtl="0" eaLnBrk="1" latinLnBrk="0" hangingPunct="1">
        <a:lnSpc>
          <a:spcPct val="95000"/>
        </a:lnSpc>
        <a:spcBef>
          <a:spcPct val="0"/>
        </a:spcBef>
        <a:buNone/>
        <a:defRPr sz="2800" b="1" kern="1200" spc="0" baseline="0">
          <a:solidFill>
            <a:srgbClr val="0F7D83"/>
          </a:solidFill>
          <a:latin typeface="Century Gothic"/>
          <a:ea typeface="+mj-ea"/>
          <a:cs typeface="Century Gothic"/>
        </a:defRPr>
      </a:lvl1pPr>
    </p:titleStyle>
    <p:body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hiilineutraalisuomi.fi/fi-FI/Ilmastotyo/Yritysyhteistyo/Yritykset/Tyokalut" TargetMode="Externa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hiilineutraalisuomi.fi/fi-FI/Ilmastotyo/Yritysyhteistyo/Yritykset/Viestinta"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www.seutukaupunkiosaajat.fi/yritysverkostot" TargetMode="External"/><Relationship Id="rId3" Type="http://schemas.openxmlformats.org/officeDocument/2006/relationships/hyperlink" Target="https://www.ii.fi/kestava-arki" TargetMode="External"/><Relationship Id="rId7" Type="http://schemas.openxmlformats.org/officeDocument/2006/relationships/hyperlink" Target="https://www.lahti.fi/kaupunki-ja-paatoksenteko/ymparistokaupunki/ilmastonmuutos/ilmastokumppanuus/" TargetMode="External"/><Relationship Id="rId2" Type="http://schemas.openxmlformats.org/officeDocument/2006/relationships/hyperlink" Target="https://www.greenreality.fi/yritykset/green-energy-showroom" TargetMode="External"/><Relationship Id="rId1" Type="http://schemas.openxmlformats.org/officeDocument/2006/relationships/slideLayout" Target="../slideLayouts/slideLayout3.xml"/><Relationship Id="rId6" Type="http://schemas.openxmlformats.org/officeDocument/2006/relationships/hyperlink" Target="https://www.kuopio.fi/viksukuopio" TargetMode="External"/><Relationship Id="rId5" Type="http://schemas.openxmlformats.org/officeDocument/2006/relationships/hyperlink" Target="https://keskisuomi.fi/yritysten-ymparistovastuuta-edistetaan-keski-suomessa-yhteistyolla/" TargetMode="External"/><Relationship Id="rId4" Type="http://schemas.openxmlformats.org/officeDocument/2006/relationships/hyperlink" Target="http://static.pohjoiskarjala.net/jns/ilmastotori/www.joensuu.fi/ilmastositoumukset.html" TargetMode="External"/><Relationship Id="rId9" Type="http://schemas.openxmlformats.org/officeDocument/2006/relationships/hyperlink" Target="https://www.turku.fi/hiilineutraali-turku/ilmastotekoja/yritysten-ja-yhteisojen-ilmastotekoja/yritysten-ja-yhteisoj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791691"/>
            <a:ext cx="8642350" cy="2232249"/>
          </a:xfrm>
        </p:spPr>
        <p:txBody>
          <a:bodyPr/>
          <a:lstStyle/>
          <a:p>
            <a:pPr rtl="0"/>
            <a:r>
              <a:rPr lang="sv" sz="4800" b="1" i="0" u="none" baseline="0"/>
              <a:t>Klimatsamarbete mellan kommuner och företag</a:t>
            </a:r>
            <a:endParaRPr lang="sv" sz="4800"/>
          </a:p>
        </p:txBody>
      </p:sp>
      <p:sp>
        <p:nvSpPr>
          <p:cNvPr id="3" name="Text Placeholder 2"/>
          <p:cNvSpPr>
            <a:spLocks noGrp="1"/>
          </p:cNvSpPr>
          <p:nvPr>
            <p:ph type="body" sz="quarter" idx="13"/>
          </p:nvPr>
        </p:nvSpPr>
        <p:spPr>
          <a:xfrm>
            <a:off x="4031357" y="3167955"/>
            <a:ext cx="4034036" cy="1584772"/>
          </a:xfrm>
        </p:spPr>
        <p:txBody>
          <a:bodyPr/>
          <a:lstStyle/>
          <a:p>
            <a:pPr rtl="0"/>
            <a:r>
              <a:rPr lang="sv" b="0" i="0" u="none" baseline="0">
                <a:solidFill>
                  <a:srgbClr val="8ECCCB"/>
                </a:solidFill>
              </a:rPr>
              <a:t>Företagens resursklokhetsarbete</a:t>
            </a:r>
          </a:p>
          <a:p>
            <a:endParaRPr lang="sv" dirty="0">
              <a:solidFill>
                <a:srgbClr val="8ECCCB"/>
              </a:solidFill>
            </a:endParaRPr>
          </a:p>
        </p:txBody>
      </p:sp>
      <p:pic>
        <p:nvPicPr>
          <p:cNvPr id="5" name="Picture 4" descr="Group 8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585" y="3383979"/>
            <a:ext cx="2947826" cy="2858500"/>
          </a:xfrm>
          <a:prstGeom prst="rect">
            <a:avLst/>
          </a:prstGeom>
        </p:spPr>
      </p:pic>
      <p:pic>
        <p:nvPicPr>
          <p:cNvPr id="6" name="Picture 5" descr="Group 83.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3465" y="3455987"/>
            <a:ext cx="2557490" cy="2734102"/>
          </a:xfrm>
          <a:prstGeom prst="rect">
            <a:avLst/>
          </a:prstGeom>
        </p:spPr>
      </p:pic>
    </p:spTree>
    <p:extLst>
      <p:ext uri="{BB962C8B-B14F-4D97-AF65-F5344CB8AC3E}">
        <p14:creationId xmlns:p14="http://schemas.microsoft.com/office/powerpoint/2010/main" val="256073126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576561" y="3239963"/>
            <a:ext cx="10873208" cy="302433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sv"/>
          </a:p>
        </p:txBody>
      </p:sp>
      <p:sp>
        <p:nvSpPr>
          <p:cNvPr id="2" name="Text Placeholder 1"/>
          <p:cNvSpPr>
            <a:spLocks noGrp="1"/>
          </p:cNvSpPr>
          <p:nvPr>
            <p:ph type="body" sz="quarter" idx="13"/>
          </p:nvPr>
        </p:nvSpPr>
        <p:spPr>
          <a:xfrm>
            <a:off x="1727200" y="1007715"/>
            <a:ext cx="8642350" cy="1512271"/>
          </a:xfrm>
        </p:spPr>
        <p:txBody>
          <a:bodyPr/>
          <a:lstStyle/>
          <a:p>
            <a:pPr rtl="0"/>
            <a:r>
              <a:rPr lang="sv" b="1" i="0" u="none" spc="0" baseline="0">
                <a:latin typeface="Century Gothic"/>
                <a:ea typeface="Century Gothic"/>
                <a:cs typeface="Century Gothic"/>
                <a:sym typeface="Century Gothic"/>
              </a:rPr>
              <a:t>Uppföljningsprojektet Resurssiviisaiden yritysten ilmastoteot (Resurssmarta företags klimatgärningar, Reivi) har finansierats av miljöministeriets program Kommunernas klimatlösningar.</a:t>
            </a:r>
          </a:p>
          <a:p>
            <a:pPr rtl="0"/>
            <a:r>
              <a:rPr lang="sv" b="0" i="0" u="none" spc="0" baseline="0">
                <a:latin typeface="Century Gothic"/>
                <a:ea typeface="Century Gothic"/>
                <a:cs typeface="Century Gothic"/>
                <a:sym typeface="Century Gothic"/>
              </a:rPr>
              <a:t> </a:t>
            </a:r>
            <a:br>
              <a:rPr lang="sv" spc="0">
                <a:latin typeface="Century Gothic"/>
                <a:cs typeface="Century Gothic"/>
              </a:rPr>
            </a:br>
            <a:r>
              <a:rPr lang="sv" b="0" i="0" u="none" spc="0" baseline="0">
                <a:latin typeface="Century Gothic"/>
                <a:ea typeface="Century Gothic"/>
                <a:cs typeface="Century Gothic"/>
                <a:sym typeface="Century Gothic"/>
              </a:rPr>
              <a:t>Arbetet har utförts av Motiva och Syke. </a:t>
            </a:r>
            <a:endParaRPr lang="sv" spc="0" dirty="0">
              <a:latin typeface="Century Gothic"/>
              <a:cs typeface="Century Gothic"/>
            </a:endParaRPr>
          </a:p>
        </p:txBody>
      </p:sp>
      <p:pic>
        <p:nvPicPr>
          <p:cNvPr id="6" name="Picture 5">
            <a:extLst>
              <a:ext uri="{FF2B5EF4-FFF2-40B4-BE49-F238E27FC236}">
                <a16:creationId xmlns:a16="http://schemas.microsoft.com/office/drawing/2014/main" id="{ABFBEFE9-D955-4C34-9314-44D3431EC8DE}"/>
              </a:ext>
            </a:extLst>
          </p:cNvPr>
          <p:cNvPicPr>
            <a:picLocks noChangeAspect="1"/>
          </p:cNvPicPr>
          <p:nvPr/>
        </p:nvPicPr>
        <p:blipFill>
          <a:blip r:embed="rId2"/>
          <a:stretch>
            <a:fillRect/>
          </a:stretch>
        </p:blipFill>
        <p:spPr>
          <a:xfrm>
            <a:off x="4639256" y="4476993"/>
            <a:ext cx="1890300" cy="634218"/>
          </a:xfrm>
          <a:prstGeom prst="rect">
            <a:avLst/>
          </a:prstGeom>
        </p:spPr>
      </p:pic>
      <p:pic>
        <p:nvPicPr>
          <p:cNvPr id="7" name="Picture 6">
            <a:extLst>
              <a:ext uri="{FF2B5EF4-FFF2-40B4-BE49-F238E27FC236}">
                <a16:creationId xmlns:a16="http://schemas.microsoft.com/office/drawing/2014/main" id="{B9A16A15-D62B-4B29-BC65-A4F6A38CBD37}"/>
              </a:ext>
            </a:extLst>
          </p:cNvPr>
          <p:cNvPicPr>
            <a:picLocks noChangeAspect="1"/>
          </p:cNvPicPr>
          <p:nvPr/>
        </p:nvPicPr>
        <p:blipFill>
          <a:blip r:embed="rId3"/>
          <a:stretch>
            <a:fillRect/>
          </a:stretch>
        </p:blipFill>
        <p:spPr>
          <a:xfrm>
            <a:off x="7296955" y="4368561"/>
            <a:ext cx="1358968" cy="798394"/>
          </a:xfrm>
          <a:prstGeom prst="rect">
            <a:avLst/>
          </a:prstGeom>
        </p:spPr>
      </p:pic>
      <p:pic>
        <p:nvPicPr>
          <p:cNvPr id="8" name="Picture 7">
            <a:extLst>
              <a:ext uri="{FF2B5EF4-FFF2-40B4-BE49-F238E27FC236}">
                <a16:creationId xmlns:a16="http://schemas.microsoft.com/office/drawing/2014/main" id="{6141BD4E-0B7F-4D5E-8198-24C5293BC747}"/>
              </a:ext>
            </a:extLst>
          </p:cNvPr>
          <p:cNvPicPr>
            <a:picLocks noChangeAspect="1"/>
          </p:cNvPicPr>
          <p:nvPr/>
        </p:nvPicPr>
        <p:blipFill>
          <a:blip r:embed="rId4"/>
          <a:stretch>
            <a:fillRect/>
          </a:stretch>
        </p:blipFill>
        <p:spPr>
          <a:xfrm>
            <a:off x="1529775" y="4427602"/>
            <a:ext cx="2326102" cy="796850"/>
          </a:xfrm>
          <a:prstGeom prst="rect">
            <a:avLst/>
          </a:prstGeom>
        </p:spPr>
      </p:pic>
      <p:pic>
        <p:nvPicPr>
          <p:cNvPr id="9" name="Picture 8">
            <a:extLst>
              <a:ext uri="{FF2B5EF4-FFF2-40B4-BE49-F238E27FC236}">
                <a16:creationId xmlns:a16="http://schemas.microsoft.com/office/drawing/2014/main" id="{AF84A812-393C-4840-A675-788675E0F47D}"/>
              </a:ext>
            </a:extLst>
          </p:cNvPr>
          <p:cNvPicPr>
            <a:picLocks noChangeAspect="1"/>
          </p:cNvPicPr>
          <p:nvPr/>
        </p:nvPicPr>
        <p:blipFill>
          <a:blip r:embed="rId5"/>
          <a:stretch>
            <a:fillRect/>
          </a:stretch>
        </p:blipFill>
        <p:spPr>
          <a:xfrm>
            <a:off x="9224251" y="4392092"/>
            <a:ext cx="1289414" cy="769798"/>
          </a:xfrm>
          <a:prstGeom prst="rect">
            <a:avLst/>
          </a:prstGeom>
        </p:spPr>
      </p:pic>
    </p:spTree>
    <p:extLst>
      <p:ext uri="{BB962C8B-B14F-4D97-AF65-F5344CB8AC3E}">
        <p14:creationId xmlns:p14="http://schemas.microsoft.com/office/powerpoint/2010/main" val="4663226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oup 7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440" y="3636755"/>
            <a:ext cx="10081120" cy="2835690"/>
          </a:xfrm>
          <a:prstGeom prst="rect">
            <a:avLst/>
          </a:prstGeom>
        </p:spPr>
      </p:pic>
      <p:sp>
        <p:nvSpPr>
          <p:cNvPr id="9" name="Title 1"/>
          <p:cNvSpPr txBox="1">
            <a:spLocks/>
          </p:cNvSpPr>
          <p:nvPr/>
        </p:nvSpPr>
        <p:spPr>
          <a:xfrm>
            <a:off x="432546" y="360363"/>
            <a:ext cx="10513167" cy="1066520"/>
          </a:xfrm>
          <a:prstGeom prst="rect">
            <a:avLst/>
          </a:prstGeom>
        </p:spPr>
        <p:txBody>
          <a:bodyPr lIns="91440" tIns="45720" rIns="91440" bIns="45720" anchor="t"/>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pPr algn="l" rtl="0"/>
            <a:r>
              <a:rPr lang="sv" sz="2800" b="1" i="0" u="none" spc="0" baseline="0">
                <a:solidFill>
                  <a:schemeClr val="bg1"/>
                </a:solidFill>
                <a:latin typeface="Century Gothic"/>
                <a:ea typeface="Century Gothic"/>
                <a:cs typeface="Century Gothic"/>
                <a:sym typeface="Century Gothic"/>
              </a:rPr>
              <a:t>Fördelarna med klimatarbetet för företaget</a:t>
            </a:r>
            <a:endParaRPr lang="sv" sz="2800" spc="0" dirty="0">
              <a:solidFill>
                <a:schemeClr val="bg1"/>
              </a:solidFill>
              <a:latin typeface="Century Gothic"/>
              <a:cs typeface="Century Gothic"/>
            </a:endParaRPr>
          </a:p>
        </p:txBody>
      </p:sp>
      <p:sp>
        <p:nvSpPr>
          <p:cNvPr id="10"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2690524"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Font typeface="Arial"/>
              <a:buNone/>
            </a:pPr>
            <a:r>
              <a:rPr lang="sv" sz="2400" b="1" i="0" u="none" baseline="0">
                <a:solidFill>
                  <a:srgbClr val="9DD4D5"/>
                </a:solidFill>
              </a:rPr>
              <a:t>1</a:t>
            </a:r>
          </a:p>
          <a:p>
            <a:pPr marL="0" indent="0" algn="l" rtl="0">
              <a:buNone/>
            </a:pPr>
            <a:r>
              <a:rPr lang="sv" sz="1600" b="1" i="0" u="none" baseline="0">
                <a:solidFill>
                  <a:schemeClr val="bg1"/>
                </a:solidFill>
              </a:rPr>
              <a:t>Ekonomiska</a:t>
            </a:r>
            <a:br>
              <a:rPr lang="sv" sz="1600" b="1">
                <a:solidFill>
                  <a:schemeClr val="bg1"/>
                </a:solidFill>
              </a:rPr>
            </a:br>
            <a:r>
              <a:rPr lang="sv" sz="1600" b="1" i="0" u="none" baseline="0">
                <a:solidFill>
                  <a:schemeClr val="bg1"/>
                </a:solidFill>
              </a:rPr>
              <a:t>besparingar</a:t>
            </a:r>
          </a:p>
        </p:txBody>
      </p:sp>
      <p:sp>
        <p:nvSpPr>
          <p:cNvPr id="11" name="Content Placeholder 2">
            <a:extLst>
              <a:ext uri="{FF2B5EF4-FFF2-40B4-BE49-F238E27FC236}">
                <a16:creationId xmlns:a16="http://schemas.microsoft.com/office/drawing/2014/main" id="{6014487A-657B-4FE3-AA7F-0EECEFEB1CF4}"/>
              </a:ext>
            </a:extLst>
          </p:cNvPr>
          <p:cNvSpPr txBox="1">
            <a:spLocks/>
          </p:cNvSpPr>
          <p:nvPr/>
        </p:nvSpPr>
        <p:spPr>
          <a:xfrm>
            <a:off x="3312865"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2</a:t>
            </a:r>
          </a:p>
          <a:p>
            <a:pPr marL="0" indent="0" algn="l" rtl="0">
              <a:buNone/>
            </a:pPr>
            <a:r>
              <a:rPr lang="sv" sz="1600" b="1" i="0" u="none" baseline="0">
                <a:solidFill>
                  <a:srgbClr val="FFFFFF"/>
                </a:solidFill>
              </a:rPr>
              <a:t>Konkurrensfördel</a:t>
            </a:r>
          </a:p>
        </p:txBody>
      </p:sp>
      <p:sp>
        <p:nvSpPr>
          <p:cNvPr id="12" name="Content Placeholder 2">
            <a:extLst>
              <a:ext uri="{FF2B5EF4-FFF2-40B4-BE49-F238E27FC236}">
                <a16:creationId xmlns:a16="http://schemas.microsoft.com/office/drawing/2014/main" id="{6014487A-657B-4FE3-AA7F-0EECEFEB1CF4}"/>
              </a:ext>
            </a:extLst>
          </p:cNvPr>
          <p:cNvSpPr txBox="1">
            <a:spLocks/>
          </p:cNvSpPr>
          <p:nvPr/>
        </p:nvSpPr>
        <p:spPr>
          <a:xfrm>
            <a:off x="6049169" y="1834090"/>
            <a:ext cx="2785533" cy="165417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3</a:t>
            </a:r>
          </a:p>
          <a:p>
            <a:pPr marL="0" indent="0" algn="l" rtl="0">
              <a:buNone/>
            </a:pPr>
            <a:r>
              <a:rPr lang="sv" sz="1600" b="1" i="0" u="none" baseline="0">
                <a:solidFill>
                  <a:srgbClr val="FFFFFF"/>
                </a:solidFill>
              </a:rPr>
              <a:t>Ansvar och </a:t>
            </a:r>
            <a:br>
              <a:rPr lang="sv" sz="1600" b="1">
                <a:solidFill>
                  <a:srgbClr val="FFFFFF"/>
                </a:solidFill>
              </a:rPr>
            </a:br>
            <a:r>
              <a:rPr lang="sv" sz="1600" b="1" i="0" u="none" baseline="0">
                <a:solidFill>
                  <a:srgbClr val="FFFFFF"/>
                </a:solidFill>
              </a:rPr>
              <a:t>varumärkesfördelar</a:t>
            </a:r>
            <a:endParaRPr lang="sv" sz="1600" b="1" dirty="0">
              <a:solidFill>
                <a:srgbClr val="FFFFFF"/>
              </a:solidFill>
              <a:cs typeface="Arial"/>
            </a:endParaRPr>
          </a:p>
        </p:txBody>
      </p:sp>
      <p:sp>
        <p:nvSpPr>
          <p:cNvPr id="13" name="Content Placeholder 2">
            <a:extLst>
              <a:ext uri="{FF2B5EF4-FFF2-40B4-BE49-F238E27FC236}">
                <a16:creationId xmlns:a16="http://schemas.microsoft.com/office/drawing/2014/main" id="{6014487A-657B-4FE3-AA7F-0EECEFEB1CF4}"/>
              </a:ext>
            </a:extLst>
          </p:cNvPr>
          <p:cNvSpPr txBox="1">
            <a:spLocks/>
          </p:cNvSpPr>
          <p:nvPr/>
        </p:nvSpPr>
        <p:spPr>
          <a:xfrm>
            <a:off x="9046254" y="1834090"/>
            <a:ext cx="2785533" cy="165417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4</a:t>
            </a:r>
          </a:p>
          <a:p>
            <a:pPr marL="0" indent="0" algn="l" rtl="0">
              <a:buNone/>
            </a:pPr>
            <a:r>
              <a:rPr lang="sv" sz="1600" b="1" i="0" u="none" baseline="0">
                <a:solidFill>
                  <a:srgbClr val="FFFFFF"/>
                </a:solidFill>
              </a:rPr>
              <a:t>Samarbetsnätverk</a:t>
            </a:r>
            <a:endParaRPr lang="sv" sz="1600" b="1" dirty="0">
              <a:solidFill>
                <a:srgbClr val="FFFFFF"/>
              </a:solidFill>
              <a:cs typeface="Arial"/>
            </a:endParaRPr>
          </a:p>
        </p:txBody>
      </p:sp>
    </p:spTree>
    <p:extLst>
      <p:ext uri="{BB962C8B-B14F-4D97-AF65-F5344CB8AC3E}">
        <p14:creationId xmlns:p14="http://schemas.microsoft.com/office/powerpoint/2010/main" val="355171945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2690524"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Font typeface="Arial"/>
              <a:buNone/>
            </a:pPr>
            <a:r>
              <a:rPr lang="sv" sz="2400" b="1" i="0" u="none" baseline="0">
                <a:solidFill>
                  <a:srgbClr val="9DD4D5"/>
                </a:solidFill>
              </a:rPr>
              <a:t>1</a:t>
            </a:r>
          </a:p>
          <a:p>
            <a:pPr marL="0" indent="0" algn="l" rtl="0">
              <a:buNone/>
            </a:pPr>
            <a:r>
              <a:rPr lang="sv" sz="1600" b="1" i="0" u="none" baseline="0">
                <a:solidFill>
                  <a:schemeClr val="bg1"/>
                </a:solidFill>
              </a:rPr>
              <a:t>Ekonomiska</a:t>
            </a:r>
            <a:br>
              <a:rPr lang="sv" sz="1600" b="1">
                <a:solidFill>
                  <a:schemeClr val="bg1"/>
                </a:solidFill>
              </a:rPr>
            </a:br>
            <a:r>
              <a:rPr lang="sv" sz="1600" b="1" i="0" u="none" baseline="0">
                <a:solidFill>
                  <a:schemeClr val="bg1"/>
                </a:solidFill>
              </a:rPr>
              <a:t>besparingar</a:t>
            </a:r>
          </a:p>
        </p:txBody>
      </p:sp>
      <p:sp>
        <p:nvSpPr>
          <p:cNvPr id="5" name="Content Placeholder 2">
            <a:extLst>
              <a:ext uri="{FF2B5EF4-FFF2-40B4-BE49-F238E27FC236}">
                <a16:creationId xmlns:a16="http://schemas.microsoft.com/office/drawing/2014/main" id="{6014487A-657B-4FE3-AA7F-0EECEFEB1CF4}"/>
              </a:ext>
            </a:extLst>
          </p:cNvPr>
          <p:cNvSpPr txBox="1">
            <a:spLocks/>
          </p:cNvSpPr>
          <p:nvPr/>
        </p:nvSpPr>
        <p:spPr>
          <a:xfrm>
            <a:off x="3312865"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2</a:t>
            </a:r>
          </a:p>
          <a:p>
            <a:pPr marL="0" indent="0" algn="l" rtl="0">
              <a:buNone/>
            </a:pPr>
            <a:r>
              <a:rPr lang="sv" sz="1600" b="1" i="0" u="none" baseline="0">
                <a:solidFill>
                  <a:srgbClr val="FFFFFF"/>
                </a:solidFill>
              </a:rPr>
              <a:t>Konkurrensfördel</a:t>
            </a:r>
          </a:p>
        </p:txBody>
      </p:sp>
      <p:sp>
        <p:nvSpPr>
          <p:cNvPr id="6" name="Content Placeholder 2">
            <a:extLst>
              <a:ext uri="{FF2B5EF4-FFF2-40B4-BE49-F238E27FC236}">
                <a16:creationId xmlns:a16="http://schemas.microsoft.com/office/drawing/2014/main" id="{6014487A-657B-4FE3-AA7F-0EECEFEB1CF4}"/>
              </a:ext>
            </a:extLst>
          </p:cNvPr>
          <p:cNvSpPr txBox="1">
            <a:spLocks/>
          </p:cNvSpPr>
          <p:nvPr/>
        </p:nvSpPr>
        <p:spPr>
          <a:xfrm>
            <a:off x="6049169" y="1834090"/>
            <a:ext cx="2785533" cy="165417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3</a:t>
            </a:r>
          </a:p>
          <a:p>
            <a:pPr marL="0" indent="0" algn="l" rtl="0">
              <a:buNone/>
            </a:pPr>
            <a:r>
              <a:rPr lang="sv" sz="1600" b="1" i="0" u="none" baseline="0">
                <a:solidFill>
                  <a:srgbClr val="FFFFFF"/>
                </a:solidFill>
              </a:rPr>
              <a:t>Ansvar och </a:t>
            </a:r>
            <a:br>
              <a:rPr lang="sv" sz="1600" b="1">
                <a:solidFill>
                  <a:srgbClr val="FFFFFF"/>
                </a:solidFill>
              </a:rPr>
            </a:br>
            <a:r>
              <a:rPr lang="sv" sz="1600" b="1" i="0" u="none" baseline="0">
                <a:solidFill>
                  <a:srgbClr val="FFFFFF"/>
                </a:solidFill>
              </a:rPr>
              <a:t>varumärkesfördelar</a:t>
            </a:r>
            <a:endParaRPr lang="sv" sz="1600" b="1" dirty="0">
              <a:solidFill>
                <a:srgbClr val="FFFFFF"/>
              </a:solidFill>
              <a:cs typeface="Arial"/>
            </a:endParaRPr>
          </a:p>
        </p:txBody>
      </p:sp>
      <p:sp>
        <p:nvSpPr>
          <p:cNvPr id="9" name="Title 1"/>
          <p:cNvSpPr txBox="1">
            <a:spLocks/>
          </p:cNvSpPr>
          <p:nvPr/>
        </p:nvSpPr>
        <p:spPr>
          <a:xfrm>
            <a:off x="432546" y="360363"/>
            <a:ext cx="10513167" cy="1066520"/>
          </a:xfrm>
          <a:prstGeom prst="rect">
            <a:avLst/>
          </a:prstGeom>
        </p:spPr>
        <p:txBody>
          <a:bodyPr/>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pPr algn="l" rtl="0"/>
            <a:r>
              <a:rPr lang="sv" sz="2800" b="1" i="0" u="none" spc="0" baseline="0">
                <a:solidFill>
                  <a:schemeClr val="bg1"/>
                </a:solidFill>
                <a:latin typeface="Century Gothic"/>
                <a:ea typeface="Century Gothic"/>
                <a:cs typeface="Century Gothic"/>
                <a:sym typeface="Century Gothic"/>
              </a:rPr>
              <a:t>Fördelarna med klimatarbetet för företaget</a:t>
            </a:r>
            <a:endParaRPr lang="sv" sz="2800" spc="0" dirty="0">
              <a:solidFill>
                <a:schemeClr val="bg1"/>
              </a:solidFill>
              <a:latin typeface="Century Gothic"/>
              <a:cs typeface="Century Gothic"/>
            </a:endParaRPr>
          </a:p>
        </p:txBody>
      </p:sp>
      <p:sp>
        <p:nvSpPr>
          <p:cNvPr id="8" name="Content Placeholder 2">
            <a:extLst>
              <a:ext uri="{FF2B5EF4-FFF2-40B4-BE49-F238E27FC236}">
                <a16:creationId xmlns:a16="http://schemas.microsoft.com/office/drawing/2014/main" id="{6014487A-657B-4FE3-AA7F-0EECEFEB1CF4}"/>
              </a:ext>
            </a:extLst>
          </p:cNvPr>
          <p:cNvSpPr txBox="1">
            <a:spLocks/>
          </p:cNvSpPr>
          <p:nvPr/>
        </p:nvSpPr>
        <p:spPr>
          <a:xfrm>
            <a:off x="9046254" y="1834090"/>
            <a:ext cx="2785533" cy="165417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4</a:t>
            </a:r>
          </a:p>
          <a:p>
            <a:pPr marL="0" indent="0" algn="l" rtl="0">
              <a:buNone/>
            </a:pPr>
            <a:r>
              <a:rPr lang="sv" sz="1600" b="1" i="0" u="none" baseline="0">
                <a:solidFill>
                  <a:srgbClr val="FFFFFF"/>
                </a:solidFill>
              </a:rPr>
              <a:t>Samarbetsnätverk</a:t>
            </a:r>
            <a:endParaRPr lang="sv" sz="1600" b="1" dirty="0">
              <a:solidFill>
                <a:srgbClr val="FFFFFF"/>
              </a:solidFill>
              <a:cs typeface="Arial"/>
            </a:endParaRPr>
          </a:p>
        </p:txBody>
      </p:sp>
      <p:sp>
        <p:nvSpPr>
          <p:cNvPr id="10" name="Rectangle 9"/>
          <p:cNvSpPr/>
          <p:nvPr/>
        </p:nvSpPr>
        <p:spPr>
          <a:xfrm>
            <a:off x="432545" y="3095947"/>
            <a:ext cx="2304256" cy="692497"/>
          </a:xfrm>
          <a:prstGeom prst="rect">
            <a:avLst/>
          </a:prstGeom>
        </p:spPr>
        <p:txBody>
          <a:bodyPr wrap="square">
            <a:spAutoFit/>
          </a:bodyPr>
          <a:lstStyle/>
          <a:p>
            <a:pPr marL="114300" algn="l" rtl="0"/>
            <a:r>
              <a:rPr lang="sv" sz="1300" b="0" i="0" u="none" baseline="0">
                <a:solidFill>
                  <a:srgbClr val="FFFFFF"/>
                </a:solidFill>
              </a:rPr>
              <a:t>Besparingar på energi och material förbättrar direkt företagens affärsresultat.</a:t>
            </a:r>
          </a:p>
        </p:txBody>
      </p:sp>
      <p:sp>
        <p:nvSpPr>
          <p:cNvPr id="11" name="Rectangle 10"/>
          <p:cNvSpPr/>
          <p:nvPr/>
        </p:nvSpPr>
        <p:spPr>
          <a:xfrm>
            <a:off x="3168849" y="3095947"/>
            <a:ext cx="2304256" cy="1092607"/>
          </a:xfrm>
          <a:prstGeom prst="rect">
            <a:avLst/>
          </a:prstGeom>
        </p:spPr>
        <p:txBody>
          <a:bodyPr wrap="square">
            <a:spAutoFit/>
          </a:bodyPr>
          <a:lstStyle/>
          <a:p>
            <a:pPr marL="114300" algn="l" rtl="0"/>
            <a:r>
              <a:rPr lang="sv" sz="1300" b="0" i="0" u="none" baseline="0">
                <a:solidFill>
                  <a:srgbClr val="FFFFFF"/>
                </a:solidFill>
              </a:rPr>
              <a:t>Den cirkulära ekonomin förvandlar ineffektiviteten och svinnet i värdekedjorna till affärsmöjligheter. </a:t>
            </a:r>
          </a:p>
        </p:txBody>
      </p:sp>
      <p:sp>
        <p:nvSpPr>
          <p:cNvPr id="12" name="Rectangle 11"/>
          <p:cNvSpPr/>
          <p:nvPr/>
        </p:nvSpPr>
        <p:spPr>
          <a:xfrm>
            <a:off x="6049169" y="3095947"/>
            <a:ext cx="2520280" cy="892552"/>
          </a:xfrm>
          <a:prstGeom prst="rect">
            <a:avLst/>
          </a:prstGeom>
        </p:spPr>
        <p:txBody>
          <a:bodyPr wrap="square">
            <a:spAutoFit/>
          </a:bodyPr>
          <a:lstStyle/>
          <a:p>
            <a:pPr algn="l" rtl="0"/>
            <a:r>
              <a:rPr lang="sv" sz="1300" b="0" i="0" u="none" baseline="0">
                <a:solidFill>
                  <a:srgbClr val="FFFFFF"/>
                </a:solidFill>
              </a:rPr>
              <a:t>Ansvar är ett viktigt värde för företag. Konsumenterna efterfrågar också mer miljövänliga produkter.</a:t>
            </a:r>
          </a:p>
        </p:txBody>
      </p:sp>
      <p:sp>
        <p:nvSpPr>
          <p:cNvPr id="13" name="Rectangle 12"/>
          <p:cNvSpPr/>
          <p:nvPr/>
        </p:nvSpPr>
        <p:spPr>
          <a:xfrm>
            <a:off x="9073505" y="3095947"/>
            <a:ext cx="2592288" cy="1492716"/>
          </a:xfrm>
          <a:prstGeom prst="rect">
            <a:avLst/>
          </a:prstGeom>
        </p:spPr>
        <p:txBody>
          <a:bodyPr wrap="square" lIns="91440" tIns="45720" rIns="91440" bIns="45720" anchor="t">
            <a:spAutoFit/>
          </a:bodyPr>
          <a:lstStyle/>
          <a:p>
            <a:pPr algn="l" rtl="0"/>
            <a:r>
              <a:rPr lang="sv" sz="1300" b="0" i="0" u="none" baseline="0">
                <a:solidFill>
                  <a:srgbClr val="FFFFFF"/>
                </a:solidFill>
              </a:rPr>
              <a:t>Ett nätverk kan byggas kring resursklokhet, där du kan få idéer, aktuell information, information om stöd och möjligheter samt partner att utföra ansvarsarbetet med.</a:t>
            </a:r>
          </a:p>
        </p:txBody>
      </p:sp>
    </p:spTree>
    <p:extLst>
      <p:ext uri="{BB962C8B-B14F-4D97-AF65-F5344CB8AC3E}">
        <p14:creationId xmlns:p14="http://schemas.microsoft.com/office/powerpoint/2010/main" val="273014223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Varför måste klimatarbetet påbörjas nu?</a:t>
            </a:r>
            <a:endParaRPr lang="sv"/>
          </a:p>
        </p:txBody>
      </p:sp>
      <p:sp>
        <p:nvSpPr>
          <p:cNvPr id="3" name="Content Placeholder 2"/>
          <p:cNvSpPr>
            <a:spLocks noGrp="1"/>
          </p:cNvSpPr>
          <p:nvPr>
            <p:ph idx="1"/>
          </p:nvPr>
        </p:nvSpPr>
        <p:spPr>
          <a:xfrm>
            <a:off x="4176961" y="1439763"/>
            <a:ext cx="7488832" cy="5040560"/>
          </a:xfrm>
        </p:spPr>
        <p:txBody>
          <a:bodyPr vert="horz" lIns="36000" tIns="36000" rIns="36000" bIns="36000" rtlCol="0" anchor="t">
            <a:noAutofit/>
          </a:bodyPr>
          <a:lstStyle/>
          <a:p>
            <a:pPr marL="356870" indent="-356870" algn="l" rtl="0"/>
            <a:r>
              <a:rPr lang="sv" sz="1600" b="1" i="0" u="none" baseline="0" dirty="0">
                <a:solidFill>
                  <a:srgbClr val="0F7D83"/>
                </a:solidFill>
              </a:rPr>
              <a:t>Klimatförändringen utmanar företagen och hela samhället på ett nytt sätt. Det förändrar verksamheten för både hela branscher och enskilda företag.</a:t>
            </a:r>
            <a:endParaRPr lang="sv" dirty="0"/>
          </a:p>
          <a:p>
            <a:pPr lvl="1" indent="-356870" algn="l" rtl="0"/>
            <a:r>
              <a:rPr lang="sv" sz="1600" b="0" i="0" u="none" baseline="0" dirty="0"/>
              <a:t>Frågan berör i allt högre grad varje företag.</a:t>
            </a:r>
            <a:endParaRPr lang="sv" sz="1600" dirty="0">
              <a:cs typeface="Arial"/>
            </a:endParaRPr>
          </a:p>
          <a:p>
            <a:pPr lvl="1" indent="-356870" algn="l" rtl="0"/>
            <a:r>
              <a:rPr lang="sv" sz="1600" b="0" i="0" u="none" baseline="0" dirty="0"/>
              <a:t>Man kan anpassa sig passivt eller genom att stärka miljökompetensen för att få tillväxt och konkurrensfördelar.</a:t>
            </a:r>
            <a:endParaRPr lang="sv" sz="1600" dirty="0">
              <a:cs typeface="Arial"/>
            </a:endParaRPr>
          </a:p>
          <a:p>
            <a:pPr lvl="1" indent="-356870" algn="l" rtl="0"/>
            <a:r>
              <a:rPr lang="sv" sz="1600" b="0" i="0" u="none" baseline="0" dirty="0"/>
              <a:t>Klimatförändringen kräver att företag investerar i att både mildra och anpassa sig till klimatförändringen.</a:t>
            </a:r>
            <a:endParaRPr lang="sv" sz="1600" dirty="0">
              <a:cs typeface="Arial"/>
            </a:endParaRPr>
          </a:p>
          <a:p>
            <a:pPr marL="356870" indent="-356870" algn="l" rtl="0"/>
            <a:r>
              <a:rPr lang="sv" sz="1600" b="1" i="0" u="none" baseline="0" dirty="0">
                <a:solidFill>
                  <a:srgbClr val="0F7D83"/>
                </a:solidFill>
              </a:rPr>
              <a:t>Många förändringar i samhället påskyndar övergången till hållbara affärsmodeller.</a:t>
            </a:r>
            <a:endParaRPr lang="sv" sz="1600" b="1" dirty="0">
              <a:solidFill>
                <a:srgbClr val="0F7D83"/>
              </a:solidFill>
              <a:cs typeface="Arial"/>
            </a:endParaRPr>
          </a:p>
          <a:p>
            <a:pPr lvl="1" indent="-356870" algn="l" rtl="0"/>
            <a:r>
              <a:rPr lang="sv" sz="1600" b="0" i="0" u="none" baseline="0" dirty="0"/>
              <a:t>Konsumenter efterfrågar mer miljövänliga produkter.</a:t>
            </a:r>
            <a:endParaRPr lang="sv" sz="1600" dirty="0">
              <a:cs typeface="Arial"/>
            </a:endParaRPr>
          </a:p>
          <a:p>
            <a:pPr lvl="1" indent="-356870" algn="l" rtl="0"/>
            <a:r>
              <a:rPr lang="sv" sz="1600" b="0" i="0" u="none" baseline="0" dirty="0"/>
              <a:t>Varumärken ger frivilliga ansvarslöften.</a:t>
            </a:r>
            <a:endParaRPr lang="sv" sz="1600" dirty="0">
              <a:cs typeface="Arial"/>
            </a:endParaRPr>
          </a:p>
          <a:p>
            <a:pPr lvl="1" indent="-356870" algn="l" rtl="0"/>
            <a:r>
              <a:rPr lang="sv" sz="1600" b="0" i="0" u="none" baseline="0" dirty="0"/>
              <a:t>Ansvarsfulla investeringar håller på att bli den nya normen.</a:t>
            </a:r>
            <a:endParaRPr lang="sv" sz="1600" dirty="0">
              <a:cs typeface="Arial"/>
            </a:endParaRPr>
          </a:p>
          <a:p>
            <a:pPr lvl="1" indent="-356870" algn="l" rtl="0"/>
            <a:r>
              <a:rPr lang="sv" sz="1600" b="0" i="0" u="none" baseline="0" dirty="0"/>
              <a:t>Regleringen för hållbar utveckling ökar hela tiden.</a:t>
            </a:r>
            <a:endParaRPr lang="sv" sz="1600" dirty="0">
              <a:cs typeface="Arial"/>
            </a:endParaRPr>
          </a:p>
          <a:p>
            <a:pPr lvl="1" indent="-356870" algn="l" rtl="0"/>
            <a:r>
              <a:rPr lang="sv" sz="1600" b="0" i="0" u="none" baseline="0" dirty="0"/>
              <a:t>Teknik som möjliggör cirkulär ekonomi och hållbar utveckling utvecklas ständigt.</a:t>
            </a:r>
            <a:endParaRPr lang="sv" sz="1600" dirty="0">
              <a:cs typeface="Arial"/>
            </a:endParaRPr>
          </a:p>
        </p:txBody>
      </p:sp>
      <p:pic>
        <p:nvPicPr>
          <p:cNvPr id="11" name="Picture 10" descr="Group 8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569" y="2159843"/>
            <a:ext cx="3365770" cy="3598199"/>
          </a:xfrm>
          <a:prstGeom prst="rect">
            <a:avLst/>
          </a:prstGeom>
        </p:spPr>
      </p:pic>
    </p:spTree>
    <p:extLst>
      <p:ext uri="{BB962C8B-B14F-4D97-AF65-F5344CB8AC3E}">
        <p14:creationId xmlns:p14="http://schemas.microsoft.com/office/powerpoint/2010/main" val="27592812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23939"/>
            <a:ext cx="12098338" cy="3888035"/>
          </a:xfrm>
          <a:prstGeom prst="rect">
            <a:avLst/>
          </a:prstGeom>
          <a:solidFill>
            <a:srgbClr val="0F7D8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sv"/>
          </a:p>
        </p:txBody>
      </p:sp>
      <p:sp>
        <p:nvSpPr>
          <p:cNvPr id="2" name="Title 1"/>
          <p:cNvSpPr>
            <a:spLocks noGrp="1"/>
          </p:cNvSpPr>
          <p:nvPr>
            <p:ph type="title"/>
          </p:nvPr>
        </p:nvSpPr>
        <p:spPr/>
        <p:txBody>
          <a:bodyPr/>
          <a:lstStyle/>
          <a:p>
            <a:pPr algn="l" rtl="0"/>
            <a:r>
              <a:rPr lang="sv" b="1" i="0" u="none" baseline="0" dirty="0"/>
              <a:t>Att minska koldioxidavtrycket</a:t>
            </a:r>
            <a:endParaRPr lang="sv" dirty="0"/>
          </a:p>
        </p:txBody>
      </p:sp>
      <p:sp>
        <p:nvSpPr>
          <p:cNvPr id="3" name="Content Placeholder 2"/>
          <p:cNvSpPr>
            <a:spLocks noGrp="1"/>
          </p:cNvSpPr>
          <p:nvPr>
            <p:ph idx="1"/>
          </p:nvPr>
        </p:nvSpPr>
        <p:spPr>
          <a:xfrm>
            <a:off x="1008609" y="1151731"/>
            <a:ext cx="9937104" cy="1496470"/>
          </a:xfrm>
        </p:spPr>
        <p:txBody>
          <a:bodyPr vert="horz" lIns="36000" tIns="36000" rIns="36000" bIns="36000" rtlCol="0" anchor="t">
            <a:noAutofit/>
          </a:bodyPr>
          <a:lstStyle/>
          <a:p>
            <a:pPr marL="0" indent="0" algn="l" rtl="0">
              <a:buNone/>
            </a:pPr>
            <a:r>
              <a:rPr lang="sv" sz="1600" b="0" i="0" u="none" baseline="0"/>
              <a:t>Resurssmart arbete kan göras på många sätt, genom att minska våra egna utsläpp och påverka utsläppen i värdekedjan. Det lämpliga tillvägagångssättet för ett företag bestäms bl.a. enligt företagets verksamhetsmetoder och klimatarbetesmål.</a:t>
            </a:r>
          </a:p>
          <a:p>
            <a:pPr marL="0" indent="0" algn="l" rtl="0">
              <a:buNone/>
            </a:pPr>
            <a:r>
              <a:rPr lang="sv" sz="1600" b="0" i="0" u="none" baseline="0"/>
              <a:t>Koldioxidavtrycket avser den klimatbelastning som ett företag och dess värdekedja orsakar. Koldioxidhandtrycket å andra sidan syftar på de minskningar av växthusgaser som ett företag gör genom sin verksamhet på andra håll i samhället, till exempel genom sina produkter.</a:t>
            </a:r>
            <a:endParaRPr lang="sv" sz="1600" dirty="0">
              <a:cs typeface="Arial"/>
            </a:endParaRPr>
          </a:p>
        </p:txBody>
      </p:sp>
      <p:sp>
        <p:nvSpPr>
          <p:cNvPr id="11" name="Rectangle 10"/>
          <p:cNvSpPr/>
          <p:nvPr/>
        </p:nvSpPr>
        <p:spPr>
          <a:xfrm>
            <a:off x="1008609" y="3443069"/>
            <a:ext cx="4680520" cy="2893100"/>
          </a:xfrm>
          <a:prstGeom prst="rect">
            <a:avLst/>
          </a:prstGeom>
        </p:spPr>
        <p:txBody>
          <a:bodyPr wrap="square" lIns="91440" tIns="45720" rIns="91440" bIns="45720" anchor="t">
            <a:spAutoFit/>
          </a:bodyPr>
          <a:lstStyle/>
          <a:p>
            <a:pPr algn="l" rtl="0"/>
            <a:r>
              <a:rPr lang="sv" sz="1400" b="1" i="0" u="none" baseline="0" dirty="0">
                <a:solidFill>
                  <a:srgbClr val="FFFFFF"/>
                </a:solidFill>
              </a:rPr>
              <a:t>Energi</a:t>
            </a:r>
            <a:r>
              <a:rPr lang="sv" sz="1400" b="0" i="0" u="none" baseline="0" dirty="0">
                <a:solidFill>
                  <a:srgbClr val="FFFFFF"/>
                </a:solidFill>
              </a:rPr>
              <a:t> Både köpt och egenproducerad förnybar och utsläppsfri energi.</a:t>
            </a:r>
          </a:p>
          <a:p>
            <a:endParaRPr lang="sv" sz="1400" dirty="0">
              <a:solidFill>
                <a:srgbClr val="FFFFFF"/>
              </a:solidFill>
            </a:endParaRPr>
          </a:p>
          <a:p>
            <a:pPr algn="l" rtl="0"/>
            <a:r>
              <a:rPr lang="sv" sz="1400" b="1" i="0" u="none" baseline="0" dirty="0">
                <a:solidFill>
                  <a:srgbClr val="FFFFFF"/>
                </a:solidFill>
              </a:rPr>
              <a:t>Råvaror och materialhantering</a:t>
            </a:r>
            <a:r>
              <a:rPr lang="sv" sz="1400" b="0" i="0" u="none" baseline="0" dirty="0">
                <a:solidFill>
                  <a:srgbClr val="FFFFFF"/>
                </a:solidFill>
              </a:rPr>
              <a:t> Förbättring av materialanvändning, användning av återvunnet material i egen verksamhet och koldioxidsnåla råvaror.</a:t>
            </a:r>
          </a:p>
          <a:p>
            <a:endParaRPr lang="sv" sz="1400" dirty="0">
              <a:solidFill>
                <a:srgbClr val="FFFFFF"/>
              </a:solidFill>
            </a:endParaRPr>
          </a:p>
          <a:p>
            <a:pPr algn="l" rtl="0"/>
            <a:r>
              <a:rPr lang="sv" sz="1400" b="1" i="0" u="none" baseline="0" dirty="0">
                <a:solidFill>
                  <a:srgbClr val="FFFFFF"/>
                </a:solidFill>
              </a:rPr>
              <a:t>Produktion och anläggningar</a:t>
            </a:r>
            <a:r>
              <a:rPr lang="sv" sz="1400" b="0" i="0" u="none" baseline="0" dirty="0">
                <a:solidFill>
                  <a:srgbClr val="FFFFFF"/>
                </a:solidFill>
              </a:rPr>
              <a:t> Processeffektivitet, minskning av energi- och materialförbrukning.</a:t>
            </a:r>
          </a:p>
          <a:p>
            <a:endParaRPr lang="sv" sz="1400" dirty="0">
              <a:solidFill>
                <a:srgbClr val="FFFFFF"/>
              </a:solidFill>
            </a:endParaRPr>
          </a:p>
          <a:p>
            <a:pPr algn="l" rtl="0"/>
            <a:r>
              <a:rPr lang="sv" sz="1400" b="1" i="0" u="none" baseline="0" dirty="0">
                <a:solidFill>
                  <a:srgbClr val="FFFFFF"/>
                </a:solidFill>
              </a:rPr>
              <a:t>Transport och logistik</a:t>
            </a:r>
            <a:r>
              <a:rPr lang="sv" sz="1400" b="0" i="0" u="none" baseline="0" dirty="0">
                <a:solidFill>
                  <a:srgbClr val="FFFFFF"/>
                </a:solidFill>
              </a:rPr>
              <a:t> Påverkan på utsläpp från fordon, logistik och arbetsresor.</a:t>
            </a:r>
          </a:p>
        </p:txBody>
      </p:sp>
      <p:sp>
        <p:nvSpPr>
          <p:cNvPr id="16" name="Rectangle 15"/>
          <p:cNvSpPr/>
          <p:nvPr/>
        </p:nvSpPr>
        <p:spPr>
          <a:xfrm>
            <a:off x="5905153" y="3462195"/>
            <a:ext cx="4824536" cy="3108543"/>
          </a:xfrm>
          <a:prstGeom prst="rect">
            <a:avLst/>
          </a:prstGeom>
        </p:spPr>
        <p:txBody>
          <a:bodyPr wrap="square" lIns="91440" tIns="45720" rIns="91440" bIns="45720" anchor="t">
            <a:spAutoFit/>
          </a:bodyPr>
          <a:lstStyle/>
          <a:p>
            <a:pPr algn="l" rtl="0"/>
            <a:r>
              <a:rPr lang="sv" sz="1400" b="1" i="0" u="none" baseline="0" dirty="0">
                <a:solidFill>
                  <a:srgbClr val="FFFFFF"/>
                </a:solidFill>
              </a:rPr>
              <a:t>Produkter och tjänster</a:t>
            </a:r>
            <a:r>
              <a:rPr lang="sv" sz="1400" b="0" i="0" u="none" baseline="0" dirty="0">
                <a:solidFill>
                  <a:srgbClr val="FFFFFF"/>
                </a:solidFill>
              </a:rPr>
              <a:t> Utveckling av tjänster och produkter som stödjer minskningen av utsläpp från andra aktörer i samhället, det vill säga att öka koldioxidhandtrycket.</a:t>
            </a:r>
          </a:p>
          <a:p>
            <a:endParaRPr lang="sv" sz="1400" dirty="0">
              <a:solidFill>
                <a:srgbClr val="FFFFFF"/>
              </a:solidFill>
            </a:endParaRPr>
          </a:p>
          <a:p>
            <a:pPr algn="l" rtl="0"/>
            <a:r>
              <a:rPr lang="sv" sz="1400" b="1" i="0" u="none" baseline="0" dirty="0">
                <a:solidFill>
                  <a:srgbClr val="FFFFFF"/>
                </a:solidFill>
              </a:rPr>
              <a:t>Återvinning och cirkulär ekonomi</a:t>
            </a:r>
            <a:r>
              <a:rPr lang="sv" sz="1400" b="0" i="0" u="none" baseline="0" dirty="0">
                <a:solidFill>
                  <a:srgbClr val="FFFFFF"/>
                </a:solidFill>
              </a:rPr>
              <a:t> Planering av processer, verksamhet och produkter som cirkulerar.</a:t>
            </a:r>
          </a:p>
          <a:p>
            <a:endParaRPr lang="sv" sz="1400" dirty="0">
              <a:solidFill>
                <a:srgbClr val="FFFFFF"/>
              </a:solidFill>
            </a:endParaRPr>
          </a:p>
          <a:p>
            <a:pPr algn="l" rtl="0"/>
            <a:r>
              <a:rPr lang="sv" sz="1400" b="1" i="0" u="none" baseline="0" dirty="0">
                <a:solidFill>
                  <a:srgbClr val="FFFFFF"/>
                </a:solidFill>
              </a:rPr>
              <a:t>Upphandling</a:t>
            </a:r>
            <a:r>
              <a:rPr lang="sv" sz="1400" b="0" i="0" u="none" baseline="0" dirty="0">
                <a:solidFill>
                  <a:srgbClr val="FFFFFF"/>
                </a:solidFill>
              </a:rPr>
              <a:t> Klimatreducerande åtgärder i upphandlingskriterier och köpta tjänster samt transparens i leveranskedjor.</a:t>
            </a:r>
          </a:p>
          <a:p>
            <a:endParaRPr lang="sv" sz="1400" dirty="0">
              <a:solidFill>
                <a:srgbClr val="FFFFFF"/>
              </a:solidFill>
            </a:endParaRPr>
          </a:p>
          <a:p>
            <a:pPr algn="l" rtl="0"/>
            <a:r>
              <a:rPr lang="sv" sz="1400" b="1" i="0" u="none" baseline="0" dirty="0">
                <a:solidFill>
                  <a:srgbClr val="FFFFFF"/>
                </a:solidFill>
              </a:rPr>
              <a:t>Medvetenhet </a:t>
            </a:r>
            <a:r>
              <a:rPr lang="sv" sz="1400" b="0" i="0" u="none" baseline="0" dirty="0">
                <a:solidFill>
                  <a:srgbClr val="FFFFFF"/>
                </a:solidFill>
              </a:rPr>
              <a:t>Öka klimatkompetens och medvetenhet genom hela värdekedjan och stödja konsumtions- och beteendevanor med låga utsläpp.</a:t>
            </a:r>
          </a:p>
        </p:txBody>
      </p:sp>
    </p:spTree>
    <p:extLst>
      <p:ext uri="{BB962C8B-B14F-4D97-AF65-F5344CB8AC3E}">
        <p14:creationId xmlns:p14="http://schemas.microsoft.com/office/powerpoint/2010/main" val="1999990051"/>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Hur man fortsätter: </a:t>
            </a:r>
            <a:r>
              <a:rPr lang="sv" b="0" i="0" u="none" baseline="0"/>
              <a:t>Ingen tidigare åtgärd</a:t>
            </a:r>
            <a:endParaRPr lang="sv" b="0" dirty="0"/>
          </a:p>
        </p:txBody>
      </p:sp>
      <p:sp>
        <p:nvSpPr>
          <p:cNvPr id="3" name="Content Placeholder 2"/>
          <p:cNvSpPr>
            <a:spLocks noGrp="1"/>
          </p:cNvSpPr>
          <p:nvPr>
            <p:ph idx="1"/>
          </p:nvPr>
        </p:nvSpPr>
        <p:spPr>
          <a:xfrm>
            <a:off x="4176961" y="1439763"/>
            <a:ext cx="7488832" cy="5040560"/>
          </a:xfrm>
        </p:spPr>
        <p:txBody>
          <a:bodyPr vert="horz" lIns="36000" tIns="36000" rIns="36000" bIns="36000" rtlCol="0" anchor="t">
            <a:noAutofit/>
          </a:bodyPr>
          <a:lstStyle/>
          <a:p>
            <a:pPr marL="356870" indent="-356870" algn="l" rtl="0"/>
            <a:r>
              <a:rPr lang="sv" sz="1600" b="1" i="0" u="none" baseline="0">
                <a:solidFill>
                  <a:srgbClr val="0F7D83"/>
                </a:solidFill>
              </a:rPr>
              <a:t>KARTLÄGG</a:t>
            </a:r>
            <a:r>
              <a:rPr lang="sv" sz="1600" b="0" i="0" u="none" baseline="0"/>
              <a:t> Till att börja med är det bra att kartlägga var de mest betydande utsläppen från företagsverksamheten kommer ifrån. Det finns många kostnadsfria utsläppskalkylatorer tillgängliga för att hjälpa till att beräkna utsläppen från verksamheten och uppskatta potentialen för utsläppsminskning.</a:t>
            </a:r>
            <a:endParaRPr lang="sv" dirty="0"/>
          </a:p>
          <a:p>
            <a:pPr marL="356870" indent="-356870" algn="l" rtl="0"/>
            <a:r>
              <a:rPr lang="sv" sz="1600" b="1" i="0" u="none" baseline="0">
                <a:solidFill>
                  <a:srgbClr val="0F7D83"/>
                </a:solidFill>
              </a:rPr>
              <a:t>SÄTT MÅL</a:t>
            </a:r>
            <a:r>
              <a:rPr lang="sv" sz="1600" b="0" i="0" u="none" baseline="0"/>
              <a:t> När utgångsläget är klart är det lättare att sätta upp lämpliga mål för utvecklingen av resursklokhet och tänka på åtgärder för att nå målen.</a:t>
            </a:r>
            <a:endParaRPr lang="sv" sz="1600" dirty="0">
              <a:cs typeface="Arial"/>
            </a:endParaRPr>
          </a:p>
          <a:p>
            <a:pPr lvl="1" indent="-356870" algn="l" rtl="0"/>
            <a:r>
              <a:rPr lang="sv" sz="1600" b="0" i="0" u="none" baseline="0"/>
              <a:t>Ett litet eller medelstort företag kan främja koldioxidsnålhet på två sätt: genom att minska utsläpp som orsakas av sin egen företagsverksamhet eller genom att utveckla klimatvänliga lösningar för kunderna.</a:t>
            </a:r>
            <a:endParaRPr lang="sv" sz="1600" dirty="0">
              <a:cs typeface="Arial"/>
            </a:endParaRPr>
          </a:p>
          <a:p>
            <a:pPr lvl="1" indent="-356870" algn="l" rtl="0"/>
            <a:r>
              <a:rPr lang="sv" sz="1600" b="0" i="0" u="none" baseline="0"/>
              <a:t>Resurssmart arbete kan startas smidigt med lätta experiment och gå vidare till systematiska ständiga förbättringar av verksamheten.</a:t>
            </a:r>
            <a:endParaRPr lang="sv" sz="1600" dirty="0">
              <a:cs typeface="Arial"/>
            </a:endParaRPr>
          </a:p>
          <a:p>
            <a:pPr marL="356870" indent="-356870" algn="l" rtl="0"/>
            <a:r>
              <a:rPr lang="sv" sz="1600" b="1" i="0" u="none" baseline="0">
                <a:solidFill>
                  <a:srgbClr val="0F7D83"/>
                </a:solidFill>
              </a:rPr>
              <a:t>PLANERA</a:t>
            </a:r>
            <a:r>
              <a:rPr lang="sv" sz="1600" b="0" i="0" u="none" baseline="0"/>
              <a:t> hur man uppnår de uppsatta målen.</a:t>
            </a:r>
            <a:endParaRPr lang="sv" sz="1600" dirty="0">
              <a:cs typeface="Arial"/>
            </a:endParaRPr>
          </a:p>
          <a:p>
            <a:pPr lvl="1" indent="-356870" algn="l" rtl="0"/>
            <a:r>
              <a:rPr lang="sv" sz="1600" b="0" i="0" u="none" baseline="0"/>
              <a:t>Åtgärder vidtagna av andra företag kan användas som modell och de bästa idéerna kopieras för eget bruk.</a:t>
            </a:r>
            <a:endParaRPr lang="sv" sz="1600" dirty="0">
              <a:cs typeface="Arial"/>
            </a:endParaRPr>
          </a:p>
          <a:p>
            <a:pPr lvl="1" indent="-356870" algn="l" rtl="0"/>
            <a:r>
              <a:rPr lang="sv" sz="1600" b="0" i="0" u="none" baseline="0"/>
              <a:t>Definiera åtgärder, sätt en tidsplan, en genomförandemetod, ansvariga personer och nödvändiga investeringar.</a:t>
            </a:r>
            <a:endParaRPr lang="sv" sz="1600" dirty="0">
              <a:cs typeface="Arial"/>
            </a:endParaRPr>
          </a:p>
        </p:txBody>
      </p:sp>
      <p:pic>
        <p:nvPicPr>
          <p:cNvPr id="6" name="Picture 5" descr="Group 8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561" y="1871811"/>
            <a:ext cx="3541892" cy="3434564"/>
          </a:xfrm>
          <a:prstGeom prst="rect">
            <a:avLst/>
          </a:prstGeom>
        </p:spPr>
      </p:pic>
    </p:spTree>
    <p:extLst>
      <p:ext uri="{BB962C8B-B14F-4D97-AF65-F5344CB8AC3E}">
        <p14:creationId xmlns:p14="http://schemas.microsoft.com/office/powerpoint/2010/main" val="79263776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Hur man fortsätter: </a:t>
            </a:r>
            <a:r>
              <a:rPr lang="sv" b="0" i="0" u="none" baseline="0"/>
              <a:t>Utgångsnivå och mål kända</a:t>
            </a:r>
            <a:endParaRPr lang="sv" b="0"/>
          </a:p>
        </p:txBody>
      </p:sp>
      <p:sp>
        <p:nvSpPr>
          <p:cNvPr id="3" name="Content Placeholder 2"/>
          <p:cNvSpPr>
            <a:spLocks noGrp="1"/>
          </p:cNvSpPr>
          <p:nvPr>
            <p:ph idx="1"/>
          </p:nvPr>
        </p:nvSpPr>
        <p:spPr>
          <a:xfrm>
            <a:off x="4176961" y="1439763"/>
            <a:ext cx="7488832" cy="5040560"/>
          </a:xfrm>
        </p:spPr>
        <p:txBody>
          <a:bodyPr vert="horz" lIns="36000" tIns="36000" rIns="36000" bIns="36000" rtlCol="0" anchor="t">
            <a:noAutofit/>
          </a:bodyPr>
          <a:lstStyle/>
          <a:p>
            <a:pPr marL="356870" indent="-356870" algn="l" rtl="0"/>
            <a:r>
              <a:rPr lang="sv" b="1" i="0" u="none" baseline="0" dirty="0">
                <a:solidFill>
                  <a:srgbClr val="0F7D83"/>
                </a:solidFill>
              </a:rPr>
              <a:t>VIDTA ÅTGÄRDER </a:t>
            </a:r>
            <a:r>
              <a:rPr lang="sv" b="0" i="0" u="none" baseline="0" dirty="0"/>
              <a:t>När utgångspunkten är tydlig och målen för resursklokhet har definierats är det värt att överväga vilka åtgärder som kommer att vidtas och vad som kommer att prioriteras.</a:t>
            </a:r>
            <a:endParaRPr lang="sv" dirty="0"/>
          </a:p>
          <a:p>
            <a:pPr lvl="1" indent="-356870" algn="l" rtl="0"/>
            <a:r>
              <a:rPr lang="sv" b="0" i="0" u="none" baseline="0" dirty="0"/>
              <a:t>Resursklokt arbete bör brytas ner i tillräckligt små delar så att det är möjligt att nå målen inom den önskade tidtabellen. </a:t>
            </a:r>
            <a:endParaRPr lang="sv" dirty="0">
              <a:cs typeface="Arial"/>
            </a:endParaRPr>
          </a:p>
          <a:p>
            <a:pPr lvl="1" indent="-356870" algn="l" rtl="0"/>
            <a:r>
              <a:rPr lang="sv" b="0" i="0" u="none" baseline="0" dirty="0"/>
              <a:t>Alla delområden behöver inte vara lika ambitiösa: ribban ska sättas efter vad som är relevant för affärsverksamheten och intressentgrupperna. Med de minsta men mest systematiska stegen kan ett företag gå mot resursklokhet.</a:t>
            </a:r>
            <a:endParaRPr lang="sv" dirty="0">
              <a:cs typeface="Arial"/>
            </a:endParaRPr>
          </a:p>
          <a:p>
            <a:pPr lvl="1" indent="-356870" algn="l" rtl="0"/>
            <a:r>
              <a:rPr lang="sv" b="0" i="0" u="none" baseline="0" dirty="0"/>
              <a:t>Man kan börja med att minska utsläppen från sin egen verksamhet inom olika områden och först sedan börja planera utivdgandet av affäsverksamheten inom områden klimatarbete och cirkulär ekonomi. </a:t>
            </a:r>
            <a:endParaRPr lang="sv" dirty="0">
              <a:cs typeface="Arial"/>
            </a:endParaRPr>
          </a:p>
          <a:p>
            <a:pPr marL="356870" lvl="1" indent="0" algn="l" rtl="0">
              <a:buNone/>
            </a:pPr>
            <a:r>
              <a:rPr lang="sv" b="1" i="0" u="none" baseline="0" dirty="0">
                <a:solidFill>
                  <a:srgbClr val="0F7D83"/>
                </a:solidFill>
              </a:rPr>
              <a:t>PÅ REIVI-WEBBSIDAN</a:t>
            </a:r>
            <a:r>
              <a:rPr lang="sv" b="0" i="0" u="none" baseline="0" dirty="0"/>
              <a:t> finns information om företagens </a:t>
            </a:r>
            <a:r>
              <a:rPr lang="sv" b="0" i="0" u="none" baseline="0" dirty="0">
                <a:hlinkClick r:id="rId2"/>
              </a:rPr>
              <a:t>möjligheter och verktyg för klimatarbete</a:t>
            </a:r>
            <a:r>
              <a:rPr lang="sv" b="0" i="0" u="none" baseline="0" dirty="0"/>
              <a:t>.</a:t>
            </a:r>
            <a:endParaRPr lang="sv" dirty="0">
              <a:highlight>
                <a:srgbClr val="FFFF00"/>
              </a:highlight>
              <a:cs typeface="Arial"/>
            </a:endParaRPr>
          </a:p>
        </p:txBody>
      </p:sp>
      <p:pic>
        <p:nvPicPr>
          <p:cNvPr id="7" name="Picture 6" descr="Group 9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140" y="2877529"/>
            <a:ext cx="2470030" cy="2304256"/>
          </a:xfrm>
          <a:prstGeom prst="rect">
            <a:avLst/>
          </a:prstGeom>
        </p:spPr>
      </p:pic>
      <p:pic>
        <p:nvPicPr>
          <p:cNvPr id="8" name="Picture 7" descr="Group 8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3057" y="4274644"/>
            <a:ext cx="2304256" cy="2107101"/>
          </a:xfrm>
          <a:prstGeom prst="rect">
            <a:avLst/>
          </a:prstGeom>
        </p:spPr>
      </p:pic>
      <p:pic>
        <p:nvPicPr>
          <p:cNvPr id="9" name="Picture 8" descr="Group 103.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68649" y="1007193"/>
            <a:ext cx="2471043" cy="2303860"/>
          </a:xfrm>
          <a:prstGeom prst="rect">
            <a:avLst/>
          </a:prstGeom>
        </p:spPr>
      </p:pic>
    </p:spTree>
    <p:extLst>
      <p:ext uri="{BB962C8B-B14F-4D97-AF65-F5344CB8AC3E}">
        <p14:creationId xmlns:p14="http://schemas.microsoft.com/office/powerpoint/2010/main" val="4241960029"/>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Hur man fortsätter: </a:t>
            </a:r>
            <a:r>
              <a:rPr lang="sv" b="0" i="0" u="none" baseline="0"/>
              <a:t>Vi har redan börjat och vill gå vidare i vårt arbete med resursklokhet</a:t>
            </a:r>
            <a:endParaRPr lang="sv" b="0"/>
          </a:p>
        </p:txBody>
      </p:sp>
      <p:sp>
        <p:nvSpPr>
          <p:cNvPr id="3" name="Content Placeholder 2"/>
          <p:cNvSpPr>
            <a:spLocks noGrp="1"/>
          </p:cNvSpPr>
          <p:nvPr>
            <p:ph idx="1"/>
          </p:nvPr>
        </p:nvSpPr>
        <p:spPr>
          <a:xfrm>
            <a:off x="3024833" y="1439763"/>
            <a:ext cx="8640960" cy="5040560"/>
          </a:xfrm>
        </p:spPr>
        <p:txBody>
          <a:bodyPr vert="horz" lIns="36000" tIns="36000" rIns="36000" bIns="36000" rtlCol="0" anchor="t">
            <a:noAutofit/>
          </a:bodyPr>
          <a:lstStyle/>
          <a:p>
            <a:pPr marL="356870" indent="-356870" algn="l" rtl="0"/>
            <a:r>
              <a:rPr lang="sv" sz="1600" b="1" i="0" u="none" baseline="0" dirty="0">
                <a:solidFill>
                  <a:srgbClr val="0F7D83"/>
                </a:solidFill>
              </a:rPr>
              <a:t>KONKURRENSFÖRDEL</a:t>
            </a:r>
            <a:r>
              <a:rPr lang="sv" sz="1600" b="0" i="0" u="none" baseline="0" dirty="0"/>
              <a:t> Utveckla ny verksamhet och omvandla fördelarna med dina egna klimatgärningar till mervärde för dina kunder. Möjligheter att </a:t>
            </a:r>
            <a:r>
              <a:rPr lang="sv" sz="1600" dirty="0"/>
              <a:t>utvidga</a:t>
            </a:r>
            <a:r>
              <a:rPr lang="sv" sz="1600" b="0" i="0" u="none" baseline="0" dirty="0"/>
              <a:t> affärsverksamheten kan utforskas genom att utvärdera företagets affärsmöjligheter i förhållande till dess egna värderingar och mål, globala megatrender, lagstiftning och krav från intressentgrupper.</a:t>
            </a:r>
            <a:endParaRPr lang="sv" dirty="0"/>
          </a:p>
          <a:p>
            <a:pPr marL="1071245" lvl="2" indent="-356870" algn="l" rtl="0"/>
            <a:r>
              <a:rPr lang="sv" b="0" i="0" u="none" baseline="0" dirty="0"/>
              <a:t>Integreringen av klimatfrågor i företagets affärsstrategi och värderingar bidrar till att främja klimatfrågorna i företaget. </a:t>
            </a:r>
            <a:endParaRPr lang="sv" dirty="0">
              <a:cs typeface="Arial"/>
            </a:endParaRPr>
          </a:p>
          <a:p>
            <a:pPr marL="1071245" lvl="2" indent="-356870" algn="l" rtl="0"/>
            <a:r>
              <a:rPr lang="sv" b="0" i="0" u="none" baseline="0" dirty="0"/>
              <a:t>I många fall har de minsta företagen varit undantagna från tunga regulatoriska skyldigheter. Stora företags krav på utsläppsminskningar återspeglas emellertid indirekt även i små och medelstora företag som strikta krav på de samarbetspartner som verkar i värdekedjan.</a:t>
            </a:r>
            <a:endParaRPr lang="sv" dirty="0">
              <a:cs typeface="Arial"/>
            </a:endParaRPr>
          </a:p>
          <a:p>
            <a:pPr marL="1071245" lvl="2" indent="-356870" algn="l" rtl="0"/>
            <a:r>
              <a:rPr lang="sv" b="0" i="0" u="none" baseline="0" dirty="0"/>
              <a:t>Klimatansvar uppstår i samarbete med andra företag som verkar i samma ekosystem.</a:t>
            </a:r>
            <a:endParaRPr lang="sv" dirty="0">
              <a:cs typeface="Arial"/>
            </a:endParaRPr>
          </a:p>
          <a:p>
            <a:pPr marL="1071245" lvl="2" indent="-356870" algn="l" rtl="0"/>
            <a:r>
              <a:rPr lang="sv" b="0" i="0" u="none" baseline="0" dirty="0"/>
              <a:t>Företagets miljöansvar är av stort intresse för medborgare, organisationer och beslutsfattare på den egna orten.</a:t>
            </a:r>
            <a:endParaRPr lang="sv" dirty="0">
              <a:cs typeface="Arial"/>
            </a:endParaRPr>
          </a:p>
          <a:p>
            <a:pPr marL="356870" indent="-356870" algn="l" rtl="0"/>
            <a:r>
              <a:rPr lang="sv" sz="1600" b="1" i="0" u="none" baseline="0" dirty="0">
                <a:solidFill>
                  <a:srgbClr val="0F7D83"/>
                </a:solidFill>
              </a:rPr>
              <a:t>KOMMUNICERA</a:t>
            </a:r>
            <a:r>
              <a:rPr lang="sv" sz="1600" b="0" i="0" u="none" baseline="0" dirty="0"/>
              <a:t> dina klimatgärningar och stärk ditt företags varumärke som en pionjär och ansvarsfull aktör inom klimatbranschen.</a:t>
            </a:r>
            <a:endParaRPr lang="sv" sz="1600" dirty="0">
              <a:cs typeface="Arial"/>
            </a:endParaRPr>
          </a:p>
          <a:p>
            <a:pPr lvl="1" indent="-356870" algn="l" rtl="0"/>
            <a:r>
              <a:rPr lang="sv" sz="1600" b="0" i="0" u="none" baseline="0" dirty="0"/>
              <a:t>Konkreta åtgärder, uppnådda resultat och aktiv kommunikation om dem är avgörande.</a:t>
            </a:r>
            <a:endParaRPr lang="sv" sz="1600" dirty="0">
              <a:cs typeface="Arial"/>
            </a:endParaRPr>
          </a:p>
          <a:p>
            <a:pPr marL="356870" indent="-356870" algn="l" rtl="0"/>
            <a:r>
              <a:rPr lang="sv" sz="1600" b="1" i="0" u="none" baseline="0" dirty="0">
                <a:solidFill>
                  <a:srgbClr val="0F7D83"/>
                </a:solidFill>
              </a:rPr>
              <a:t>PÅ REIVI-WEBBSIDAN</a:t>
            </a:r>
            <a:r>
              <a:rPr lang="sv" sz="1600" b="0" i="0" u="none" baseline="0" dirty="0"/>
              <a:t> finns det information bl.a. om </a:t>
            </a:r>
            <a:r>
              <a:rPr lang="sv" sz="1600" b="0" i="0" u="none" baseline="0" dirty="0">
                <a:hlinkClick r:id="rId2"/>
              </a:rPr>
              <a:t>hur man kommunicerar om klimatarbete</a:t>
            </a:r>
            <a:r>
              <a:rPr lang="sv" sz="1600" b="0" i="0" u="none" baseline="0" dirty="0"/>
              <a:t>.</a:t>
            </a:r>
            <a:endParaRPr lang="sv" sz="1600" dirty="0">
              <a:highlight>
                <a:srgbClr val="FFFF00"/>
              </a:highlight>
              <a:cs typeface="Arial"/>
            </a:endParaRPr>
          </a:p>
        </p:txBody>
      </p:sp>
      <p:pic>
        <p:nvPicPr>
          <p:cNvPr id="10" name="Picture 9" descr="Group 1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593" y="2807915"/>
            <a:ext cx="1612050" cy="1556842"/>
          </a:xfrm>
          <a:prstGeom prst="rect">
            <a:avLst/>
          </a:prstGeom>
        </p:spPr>
      </p:pic>
    </p:spTree>
    <p:extLst>
      <p:ext uri="{BB962C8B-B14F-4D97-AF65-F5344CB8AC3E}">
        <p14:creationId xmlns:p14="http://schemas.microsoft.com/office/powerpoint/2010/main" val="25926116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l" rtl="0">
              <a:buNone/>
            </a:pPr>
            <a:r>
              <a:rPr lang="sv" sz="2000" b="0" i="0" u="none" baseline="0">
                <a:solidFill>
                  <a:srgbClr val="0F7D83"/>
                </a:solidFill>
              </a:rPr>
              <a:t>Bekanta dig med klimatarbetet i följande områden; </a:t>
            </a:r>
          </a:p>
          <a:p>
            <a:pPr algn="l" rtl="0"/>
            <a:r>
              <a:rPr lang="sv" sz="2000" b="0" i="0" u="none" baseline="0">
                <a:solidFill>
                  <a:srgbClr val="46261E"/>
                </a:solidFill>
                <a:hlinkClick r:id="rId2"/>
              </a:rPr>
              <a:t>Södra Karelen</a:t>
            </a:r>
            <a:endParaRPr lang="sv" sz="2000" dirty="0">
              <a:solidFill>
                <a:srgbClr val="46261E"/>
              </a:solidFill>
            </a:endParaRPr>
          </a:p>
          <a:p>
            <a:pPr algn="l" rtl="0"/>
            <a:r>
              <a:rPr lang="sv" sz="2000" b="0" i="0" u="none" baseline="0">
                <a:solidFill>
                  <a:srgbClr val="46261E"/>
                </a:solidFill>
                <a:hlinkClick r:id="rId3"/>
              </a:rPr>
              <a:t>Ijo</a:t>
            </a:r>
            <a:endParaRPr lang="sv" sz="2000" dirty="0">
              <a:solidFill>
                <a:srgbClr val="46261E"/>
              </a:solidFill>
            </a:endParaRPr>
          </a:p>
          <a:p>
            <a:pPr algn="l" rtl="0"/>
            <a:r>
              <a:rPr lang="sv" sz="2000" b="0" i="0" u="none" baseline="0">
                <a:solidFill>
                  <a:srgbClr val="46261E"/>
                </a:solidFill>
                <a:hlinkClick r:id="rId4"/>
              </a:rPr>
              <a:t>Joensuu</a:t>
            </a:r>
            <a:endParaRPr lang="sv" sz="2000" dirty="0">
              <a:solidFill>
                <a:srgbClr val="46261E"/>
              </a:solidFill>
            </a:endParaRPr>
          </a:p>
          <a:p>
            <a:pPr algn="l" rtl="0"/>
            <a:r>
              <a:rPr lang="sv" sz="2000" b="0" i="0" u="none" baseline="0">
                <a:solidFill>
                  <a:srgbClr val="46261E"/>
                </a:solidFill>
                <a:hlinkClick r:id="rId5"/>
              </a:rPr>
              <a:t>Mellersta Finland</a:t>
            </a:r>
            <a:endParaRPr lang="sv" sz="2000" dirty="0">
              <a:solidFill>
                <a:srgbClr val="46261E"/>
              </a:solidFill>
            </a:endParaRPr>
          </a:p>
          <a:p>
            <a:pPr algn="l" rtl="0"/>
            <a:r>
              <a:rPr lang="sv" sz="2000" b="0" i="0" u="none" baseline="0">
                <a:solidFill>
                  <a:srgbClr val="46261E"/>
                </a:solidFill>
                <a:hlinkClick r:id="rId6"/>
              </a:rPr>
              <a:t>Kuopio</a:t>
            </a:r>
            <a:endParaRPr lang="sv" sz="2000" dirty="0">
              <a:solidFill>
                <a:srgbClr val="46261E"/>
              </a:solidFill>
            </a:endParaRPr>
          </a:p>
          <a:p>
            <a:pPr algn="l" rtl="0"/>
            <a:r>
              <a:rPr lang="sv" sz="2000" b="0" i="0" u="none" baseline="0">
                <a:solidFill>
                  <a:srgbClr val="46261E"/>
                </a:solidFill>
                <a:hlinkClick r:id="rId7"/>
              </a:rPr>
              <a:t>Lahtis</a:t>
            </a:r>
            <a:endParaRPr lang="sv" sz="2000" dirty="0">
              <a:solidFill>
                <a:srgbClr val="46261E"/>
              </a:solidFill>
            </a:endParaRPr>
          </a:p>
          <a:p>
            <a:pPr algn="l" rtl="0"/>
            <a:r>
              <a:rPr lang="sv" sz="2000" b="0" i="0" u="none" baseline="0">
                <a:solidFill>
                  <a:srgbClr val="46261E"/>
                </a:solidFill>
                <a:hlinkClick r:id="rId8"/>
              </a:rPr>
              <a:t>Regionstäderna</a:t>
            </a:r>
            <a:endParaRPr lang="sv" sz="2000" dirty="0">
              <a:solidFill>
                <a:srgbClr val="46261E"/>
              </a:solidFill>
            </a:endParaRPr>
          </a:p>
          <a:p>
            <a:pPr algn="l" rtl="0"/>
            <a:r>
              <a:rPr lang="sv" sz="2000" b="0" i="0" u="none" baseline="0">
                <a:solidFill>
                  <a:srgbClr val="46261E"/>
                </a:solidFill>
                <a:hlinkClick r:id="rId9"/>
              </a:rPr>
              <a:t>Åbo</a:t>
            </a:r>
            <a:endParaRPr lang="sv" sz="2000" dirty="0">
              <a:solidFill>
                <a:srgbClr val="46261E"/>
              </a:solidFill>
            </a:endParaRPr>
          </a:p>
          <a:p>
            <a:pPr marL="0" indent="0" algn="ctr" rtl="0">
              <a:buNone/>
            </a:pPr>
            <a:endParaRPr lang="sv" sz="2800" dirty="0"/>
          </a:p>
        </p:txBody>
      </p:sp>
      <p:sp>
        <p:nvSpPr>
          <p:cNvPr id="3" name="Text Placeholder 2"/>
          <p:cNvSpPr>
            <a:spLocks noGrp="1"/>
          </p:cNvSpPr>
          <p:nvPr>
            <p:ph type="body" sz="quarter" idx="13"/>
          </p:nvPr>
        </p:nvSpPr>
        <p:spPr/>
        <p:txBody>
          <a:bodyPr/>
          <a:lstStyle/>
          <a:p>
            <a:pPr algn="l" rtl="0"/>
            <a:r>
              <a:rPr lang="sv" b="0" i="0" u="none" baseline="0"/>
              <a:t>Många kommuner samarbetar redan i klimatfrågor. </a:t>
            </a:r>
          </a:p>
        </p:txBody>
      </p:sp>
      <p:sp>
        <p:nvSpPr>
          <p:cNvPr id="5" name="Title 4"/>
          <p:cNvSpPr>
            <a:spLocks noGrp="1"/>
          </p:cNvSpPr>
          <p:nvPr>
            <p:ph type="title"/>
          </p:nvPr>
        </p:nvSpPr>
        <p:spPr/>
        <p:txBody>
          <a:bodyPr/>
          <a:lstStyle/>
          <a:p>
            <a:pPr algn="l" rtl="0"/>
            <a:r>
              <a:rPr lang="sv" b="1" i="0" u="none" baseline="0"/>
              <a:t>Klimatsamarbete mellan kommuner och företag</a:t>
            </a:r>
            <a:endParaRPr lang="sv" dirty="0"/>
          </a:p>
        </p:txBody>
      </p:sp>
    </p:spTree>
    <p:extLst>
      <p:ext uri="{BB962C8B-B14F-4D97-AF65-F5344CB8AC3E}">
        <p14:creationId xmlns:p14="http://schemas.microsoft.com/office/powerpoint/2010/main" val="4230926672"/>
      </p:ext>
    </p:extLst>
  </p:cSld>
  <p:clrMapOvr>
    <a:masterClrMapping/>
  </p:clrMapOvr>
  <p:transition spd="med">
    <p:fade/>
  </p:transition>
</p:sld>
</file>

<file path=ppt/theme/theme1.xml><?xml version="1.0" encoding="utf-8"?>
<a:theme xmlns:a="http://schemas.openxmlformats.org/drawingml/2006/main" name="Yritysten-ja-kuntien-ilmastoyhteistyo-Kunnat-20201214">
  <a:themeElements>
    <a:clrScheme name="TSV">
      <a:dk1>
        <a:srgbClr val="4D4D4D"/>
      </a:dk1>
      <a:lt1>
        <a:sysClr val="window" lastClr="FFFFFF"/>
      </a:lt1>
      <a:dk2>
        <a:srgbClr val="30123A"/>
      </a:dk2>
      <a:lt2>
        <a:srgbClr val="FD8988"/>
      </a:lt2>
      <a:accent1>
        <a:srgbClr val="043158"/>
      </a:accent1>
      <a:accent2>
        <a:srgbClr val="277C95"/>
      </a:accent2>
      <a:accent3>
        <a:srgbClr val="138F6A"/>
      </a:accent3>
      <a:accent4>
        <a:srgbClr val="63B960"/>
      </a:accent4>
      <a:accent5>
        <a:srgbClr val="E34A4C"/>
      </a:accent5>
      <a:accent6>
        <a:srgbClr val="F66A41"/>
      </a:accent6>
      <a:hlink>
        <a:srgbClr val="2F20EC"/>
      </a:hlink>
      <a:folHlink>
        <a:srgbClr val="9999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defRPr spc="-40" dirty="0" smtClean="0">
            <a:solidFill>
              <a:schemeClr val="accent1"/>
            </a:solidFill>
          </a:defRPr>
        </a:defPPr>
      </a:lstStyle>
    </a:txDef>
  </a:objectDefaults>
  <a:extraClrSchemeLst/>
  <a:extLst>
    <a:ext uri="{05A4C25C-085E-4340-85A3-A5531E510DB2}">
      <thm15:themeFamily xmlns:thm15="http://schemas.microsoft.com/office/thememl/2012/main" name="Kuntien ja yritysten ilmastoyhteistyö - Yritykset" id="{48655331-4A10-433F-ADDA-920BC921B8E2}" vid="{BCECC63E-026F-4D99-9EEE-C8C842A4C3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B235BF688B0D9A4DBF33603FAE1E6C85" ma:contentTypeVersion="6" ma:contentTypeDescription="Luo uusi asiakirja." ma:contentTypeScope="" ma:versionID="2ba927359be14ad49895c9ef78150419">
  <xsd:schema xmlns:xsd="http://www.w3.org/2001/XMLSchema" xmlns:xs="http://www.w3.org/2001/XMLSchema" xmlns:p="http://schemas.microsoft.com/office/2006/metadata/properties" xmlns:ns2="7bca7b25-cf19-40df-90c3-16ab6b05dcb9" targetNamespace="http://schemas.microsoft.com/office/2006/metadata/properties" ma:root="true" ma:fieldsID="9fd553c4f754541cccc445dc8d722049" ns2:_="">
    <xsd:import namespace="7bca7b25-cf19-40df-90c3-16ab6b05dcb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ca7b25-cf19-40df-90c3-16ab6b05dc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BF7380-AF1F-4B09-8B52-2D552640BD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ca7b25-cf19-40df-90c3-16ab6b05dc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9A8C5D-2DC4-40CF-B366-34A858D1028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bca7b25-cf19-40df-90c3-16ab6b05dcb9"/>
    <ds:schemaRef ds:uri="http://www.w3.org/XML/1998/namespace"/>
    <ds:schemaRef ds:uri="http://purl.org/dc/dcmitype/"/>
  </ds:schemaRefs>
</ds:datastoreItem>
</file>

<file path=customXml/itemProps3.xml><?xml version="1.0" encoding="utf-8"?>
<ds:datastoreItem xmlns:ds="http://schemas.openxmlformats.org/officeDocument/2006/customXml" ds:itemID="{39DAB590-520C-4E23-9304-F165D2F229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Kuntien ja yritysten ilmastoyhteistyö - Yritykset FINAL</Template>
  <TotalTime>1131</TotalTime>
  <Words>985</Words>
  <Application>Microsoft Office PowerPoint</Application>
  <PresentationFormat>Custom</PresentationFormat>
  <Paragraphs>88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Yritysten-ja-kuntien-ilmastoyhteistyo-Kunnat-20201214</vt:lpstr>
      <vt:lpstr>Klimatsamarbete mellan kommuner och företag</vt:lpstr>
      <vt:lpstr>PowerPoint Presentation</vt:lpstr>
      <vt:lpstr>PowerPoint Presentation</vt:lpstr>
      <vt:lpstr>Varför måste klimatarbetet påbörjas nu?</vt:lpstr>
      <vt:lpstr>Att minska koldioxidavtrycket</vt:lpstr>
      <vt:lpstr>Hur man fortsätter: Ingen tidigare åtgärd</vt:lpstr>
      <vt:lpstr>Hur man fortsätter: Utgångsnivå och mål kända</vt:lpstr>
      <vt:lpstr>Hur man fortsätter: Vi har redan börjat och vill gå vidare i vårt arbete med resursklokhet</vt:lpstr>
      <vt:lpstr>Klimatsamarbete mellan kommuner och företag</vt:lpstr>
      <vt:lpstr>PowerPoint Presentation</vt:lpstr>
    </vt:vector>
  </TitlesOfParts>
  <Manager/>
  <Company>Trevian Funds AIFM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Kuntien ja yritysten ilmastoyhteistyö</dc:title>
  <dc:subject>16:9</dc:subject>
  <dc:creator>Jaana Federley</dc:creator>
  <cp:keywords/>
  <dc:description/>
  <cp:lastModifiedBy>Erika Rikberg</cp:lastModifiedBy>
  <cp:revision>76</cp:revision>
  <dcterms:created xsi:type="dcterms:W3CDTF">2020-12-17T08:40:23Z</dcterms:created>
  <dcterms:modified xsi:type="dcterms:W3CDTF">2022-01-13T15:39:31Z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0x010100B235BF688B0D9A4DBF33603FAE1E6C85</vt:lpwstr>
  </property>
</Properties>
</file>